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p:regular r:id="rId29"/>
      <p:bold r:id="rId30"/>
      <p:italic r:id="rId31"/>
      <p:boldItalic r:id="rId32"/>
    </p:embeddedFont>
    <p:embeddedFont>
      <p:font typeface="Playfair Display"/>
      <p:regular r:id="rId33"/>
      <p:bold r:id="rId34"/>
      <p:italic r:id="rId35"/>
      <p:boldItalic r:id="rId36"/>
    </p:embeddedFont>
    <p:embeddedFont>
      <p:font typeface="Montserrat"/>
      <p:regular r:id="rId37"/>
      <p:bold r:id="rId38"/>
      <p:italic r:id="rId39"/>
      <p:boldItalic r:id="rId40"/>
    </p:embeddedFont>
    <p:embeddedFont>
      <p:font typeface="Oswald"/>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23A1E1-B79F-4AD8-B3E8-61AE4EC087AA}">
  <a:tblStyle styleId="{B023A1E1-B79F-4AD8-B3E8-61AE4EC087A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4.xml"/><Relationship Id="rId42" Type="http://schemas.openxmlformats.org/officeDocument/2006/relationships/font" Target="fonts/Oswald-bold.fntdata"/><Relationship Id="rId41" Type="http://schemas.openxmlformats.org/officeDocument/2006/relationships/font" Target="fonts/Oswald-regular.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PlayfairDisplay-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PlayfairDisplay-italic.fntdata"/><Relationship Id="rId12" Type="http://schemas.openxmlformats.org/officeDocument/2006/relationships/slide" Target="slides/slide6.xml"/><Relationship Id="rId34" Type="http://schemas.openxmlformats.org/officeDocument/2006/relationships/font" Target="fonts/PlayfairDisplay-bold.fntdata"/><Relationship Id="rId15" Type="http://schemas.openxmlformats.org/officeDocument/2006/relationships/slide" Target="slides/slide9.xml"/><Relationship Id="rId37" Type="http://schemas.openxmlformats.org/officeDocument/2006/relationships/font" Target="fonts/Montserrat-regular.fntdata"/><Relationship Id="rId14" Type="http://schemas.openxmlformats.org/officeDocument/2006/relationships/slide" Target="slides/slide8.xml"/><Relationship Id="rId36" Type="http://schemas.openxmlformats.org/officeDocument/2006/relationships/font" Target="fonts/PlayfairDisplay-boldItalic.fntdata"/><Relationship Id="rId17" Type="http://schemas.openxmlformats.org/officeDocument/2006/relationships/slide" Target="slides/slide11.xml"/><Relationship Id="rId39" Type="http://schemas.openxmlformats.org/officeDocument/2006/relationships/font" Target="fonts/Montserrat-italic.fntdata"/><Relationship Id="rId16" Type="http://schemas.openxmlformats.org/officeDocument/2006/relationships/slide" Target="slides/slide10.xml"/><Relationship Id="rId38" Type="http://schemas.openxmlformats.org/officeDocument/2006/relationships/font" Target="fonts/Montserrat-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lang="en"/>
              <a:t>ello, we are team 8 and we are happy to walk you through our project 2: strategize bridge </a:t>
            </a:r>
            <a:r>
              <a:rPr lang="en"/>
              <a:t>maintenance</a:t>
            </a:r>
            <a:r>
              <a:rPr lang="en"/>
              <a:t> effectively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10min in total</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Executive summary: 1 min [TBD after case studies]</a:t>
            </a:r>
            <a:r>
              <a:rPr lang="en">
                <a:solidFill>
                  <a:schemeClr val="dk1"/>
                </a:solidFill>
              </a:rPr>
              <a:t> [Monika + Tina]</a:t>
            </a:r>
            <a:endParaRPr/>
          </a:p>
          <a:p>
            <a:pPr indent="-298450" lvl="0" marL="457200" rtl="0" algn="l">
              <a:spcBef>
                <a:spcPts val="0"/>
              </a:spcBef>
              <a:spcAft>
                <a:spcPts val="0"/>
              </a:spcAft>
              <a:buSzPts val="1100"/>
              <a:buAutoNum type="arabicPeriod"/>
            </a:pPr>
            <a:r>
              <a:rPr lang="en"/>
              <a:t>Problem background &amp; motivation: 30s[Tina]</a:t>
            </a:r>
            <a:endParaRPr/>
          </a:p>
          <a:p>
            <a:pPr indent="-298450" lvl="0" marL="457200" rtl="0" algn="l">
              <a:spcBef>
                <a:spcPts val="0"/>
              </a:spcBef>
              <a:spcAft>
                <a:spcPts val="0"/>
              </a:spcAft>
              <a:buSzPts val="1100"/>
              <a:buAutoNum type="arabicPeriod"/>
            </a:pPr>
            <a:r>
              <a:rPr lang="en"/>
              <a:t>Goals: 1min [Tina]</a:t>
            </a:r>
            <a:endParaRPr/>
          </a:p>
          <a:p>
            <a:pPr indent="-298450" lvl="0" marL="457200" rtl="0" algn="l">
              <a:spcBef>
                <a:spcPts val="0"/>
              </a:spcBef>
              <a:spcAft>
                <a:spcPts val="0"/>
              </a:spcAft>
              <a:buSzPts val="1100"/>
              <a:buAutoNum type="arabicPeriod"/>
            </a:pPr>
            <a:r>
              <a:rPr lang="en"/>
              <a:t>Dataset: 30s [Tina]</a:t>
            </a:r>
            <a:endParaRPr/>
          </a:p>
          <a:p>
            <a:pPr indent="-298450" lvl="0" marL="457200" rtl="0" algn="l">
              <a:spcBef>
                <a:spcPts val="0"/>
              </a:spcBef>
              <a:spcAft>
                <a:spcPts val="0"/>
              </a:spcAft>
              <a:buSzPts val="1100"/>
              <a:buAutoNum type="arabicPeriod"/>
            </a:pPr>
            <a:r>
              <a:rPr lang="en"/>
              <a:t>Methodology: 2.5 min [Monika]</a:t>
            </a:r>
            <a:endParaRPr/>
          </a:p>
          <a:p>
            <a:pPr indent="-298450" lvl="0" marL="457200" rtl="0" algn="l">
              <a:spcBef>
                <a:spcPts val="0"/>
              </a:spcBef>
              <a:spcAft>
                <a:spcPts val="0"/>
              </a:spcAft>
              <a:buSzPts val="1100"/>
              <a:buAutoNum type="arabicPeriod"/>
            </a:pPr>
            <a:r>
              <a:rPr lang="en"/>
              <a:t>Analysis &amp; Results: 1.5 min [Tina]</a:t>
            </a:r>
            <a:endParaRPr/>
          </a:p>
          <a:p>
            <a:pPr indent="-298450" lvl="0" marL="457200" rtl="0" algn="l">
              <a:spcBef>
                <a:spcPts val="0"/>
              </a:spcBef>
              <a:spcAft>
                <a:spcPts val="0"/>
              </a:spcAft>
              <a:buSzPts val="1100"/>
              <a:buAutoNum type="arabicPeriod"/>
            </a:pPr>
            <a:r>
              <a:rPr lang="en"/>
              <a:t>Case studies + recommendations: 3 min [TBD after final model results] [Monika + Tina]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12/9 9pm: discuss case studies + recommendations after final model results come out</a:t>
            </a:r>
            <a:endParaRPr/>
          </a:p>
          <a:p>
            <a:pPr indent="0" lvl="0" marL="0" rtl="0" algn="l">
              <a:spcBef>
                <a:spcPts val="0"/>
              </a:spcBef>
              <a:spcAft>
                <a:spcPts val="0"/>
              </a:spcAft>
              <a:buNone/>
            </a:pPr>
            <a:r>
              <a:rPr lang="en"/>
              <a:t>12/10 5pm: slides ready+record presentation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b0a4c212b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b0a4c212b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highlight>
                  <a:srgbClr val="FFFFFE"/>
                </a:highlight>
                <a:latin typeface="Montserrat"/>
                <a:ea typeface="Montserrat"/>
                <a:cs typeface="Montserrat"/>
                <a:sym typeface="Montserrat"/>
              </a:rPr>
              <a:t>After selecting the features, we preprocessed the data by merging them, fixing some of the data with these 5 steps, and create dummies for categorical variables. We also did some EDA to see the distribution of the data. </a:t>
            </a:r>
            <a:endParaRPr sz="1400">
              <a:solidFill>
                <a:schemeClr val="dk1"/>
              </a:solidFill>
              <a:highlight>
                <a:srgbClr val="FFFFFE"/>
              </a:highlight>
              <a:latin typeface="Montserrat"/>
              <a:ea typeface="Montserrat"/>
              <a:cs typeface="Montserrat"/>
              <a:sym typeface="Montserrat"/>
            </a:endParaRPr>
          </a:p>
          <a:p>
            <a:pPr indent="0" lvl="0" marL="0" rtl="0" algn="l">
              <a:spcBef>
                <a:spcPts val="0"/>
              </a:spcBef>
              <a:spcAft>
                <a:spcPts val="0"/>
              </a:spcAft>
              <a:buNone/>
            </a:pPr>
            <a:r>
              <a:t/>
            </a:r>
            <a:endParaRPr sz="1400">
              <a:solidFill>
                <a:schemeClr val="dk1"/>
              </a:solidFill>
              <a:highlight>
                <a:srgbClr val="FFFFFE"/>
              </a:highlight>
              <a:latin typeface="Montserrat"/>
              <a:ea typeface="Montserrat"/>
              <a:cs typeface="Montserrat"/>
              <a:sym typeface="Montserrat"/>
            </a:endParaRPr>
          </a:p>
          <a:p>
            <a:pPr indent="0" lvl="0" marL="0" rtl="0" algn="l">
              <a:spcBef>
                <a:spcPts val="0"/>
              </a:spcBef>
              <a:spcAft>
                <a:spcPts val="0"/>
              </a:spcAft>
              <a:buNone/>
            </a:pPr>
            <a:r>
              <a:rPr lang="en" sz="1400">
                <a:solidFill>
                  <a:schemeClr val="dk1"/>
                </a:solidFill>
                <a:highlight>
                  <a:srgbClr val="FFFFFE"/>
                </a:highlight>
                <a:latin typeface="Montserrat"/>
                <a:ea typeface="Montserrat"/>
                <a:cs typeface="Montserrat"/>
                <a:sym typeface="Montserrat"/>
              </a:rPr>
              <a:t>CLICK</a:t>
            </a:r>
            <a:endParaRPr sz="1400">
              <a:solidFill>
                <a:schemeClr val="dk1"/>
              </a:solidFill>
              <a:highlight>
                <a:srgbClr val="FFFFFE"/>
              </a:highlight>
              <a:latin typeface="Montserrat"/>
              <a:ea typeface="Montserrat"/>
              <a:cs typeface="Montserrat"/>
              <a:sym typeface="Montserrat"/>
            </a:endParaRPr>
          </a:p>
          <a:p>
            <a:pPr indent="0" lvl="0" marL="0" rtl="0" algn="l">
              <a:spcBef>
                <a:spcPts val="0"/>
              </a:spcBef>
              <a:spcAft>
                <a:spcPts val="0"/>
              </a:spcAft>
              <a:buNone/>
            </a:pPr>
            <a:r>
              <a:t/>
            </a:r>
            <a:endParaRPr sz="1400">
              <a:solidFill>
                <a:schemeClr val="dk1"/>
              </a:solidFill>
              <a:highlight>
                <a:srgbClr val="FFFFFE"/>
              </a:highlight>
              <a:latin typeface="Montserrat"/>
              <a:ea typeface="Montserrat"/>
              <a:cs typeface="Montserrat"/>
              <a:sym typeface="Montserrat"/>
            </a:endParaRPr>
          </a:p>
          <a:p>
            <a:pPr indent="0" lvl="0" marL="0" rtl="0" algn="l">
              <a:spcBef>
                <a:spcPts val="0"/>
              </a:spcBef>
              <a:spcAft>
                <a:spcPts val="0"/>
              </a:spcAft>
              <a:buNone/>
            </a:pPr>
            <a:r>
              <a:rPr lang="en" sz="1400">
                <a:solidFill>
                  <a:schemeClr val="dk1"/>
                </a:solidFill>
                <a:highlight>
                  <a:srgbClr val="FFFFFE"/>
                </a:highlight>
                <a:latin typeface="Montserrat"/>
                <a:ea typeface="Montserrat"/>
                <a:cs typeface="Montserrat"/>
                <a:sym typeface="Montserrat"/>
              </a:rPr>
              <a:t>As you can see all the numerical columns is right skewed, </a:t>
            </a:r>
            <a:endParaRPr sz="1400">
              <a:solidFill>
                <a:schemeClr val="dk1"/>
              </a:solidFill>
              <a:highlight>
                <a:srgbClr val="FFFFFE"/>
              </a:highlight>
              <a:latin typeface="Montserrat"/>
              <a:ea typeface="Montserrat"/>
              <a:cs typeface="Montserrat"/>
              <a:sym typeface="Montserrat"/>
            </a:endParaRPr>
          </a:p>
          <a:p>
            <a:pPr indent="0" lvl="0" marL="0" rtl="0" algn="l">
              <a:spcBef>
                <a:spcPts val="0"/>
              </a:spcBef>
              <a:spcAft>
                <a:spcPts val="0"/>
              </a:spcAft>
              <a:buNone/>
            </a:pPr>
            <a:r>
              <a:rPr lang="en" sz="1400">
                <a:solidFill>
                  <a:schemeClr val="dk1"/>
                </a:solidFill>
                <a:highlight>
                  <a:srgbClr val="FFFFFE"/>
                </a:highlight>
                <a:latin typeface="Montserrat"/>
                <a:ea typeface="Montserrat"/>
                <a:cs typeface="Montserrat"/>
                <a:sym typeface="Montserrat"/>
              </a:rPr>
              <a:t>CLICK </a:t>
            </a:r>
            <a:endParaRPr sz="1400">
              <a:solidFill>
                <a:schemeClr val="dk1"/>
              </a:solidFill>
              <a:highlight>
                <a:srgbClr val="FFFFFE"/>
              </a:highlight>
              <a:latin typeface="Montserrat"/>
              <a:ea typeface="Montserrat"/>
              <a:cs typeface="Montserrat"/>
              <a:sym typeface="Montserrat"/>
            </a:endParaRPr>
          </a:p>
          <a:p>
            <a:pPr indent="0" lvl="0" marL="0" rtl="0" algn="l">
              <a:spcBef>
                <a:spcPts val="0"/>
              </a:spcBef>
              <a:spcAft>
                <a:spcPts val="0"/>
              </a:spcAft>
              <a:buNone/>
            </a:pPr>
            <a:r>
              <a:rPr lang="en" sz="1400">
                <a:solidFill>
                  <a:schemeClr val="dk1"/>
                </a:solidFill>
                <a:highlight>
                  <a:srgbClr val="FFFFFE"/>
                </a:highlight>
                <a:latin typeface="Montserrat"/>
                <a:ea typeface="Montserrat"/>
                <a:cs typeface="Montserrat"/>
                <a:sym typeface="Montserrat"/>
              </a:rPr>
              <a:t>while the categorical variables is shaped like normal distributions. Knowing this we use to decide to use StandardScaler to standardize the data. </a:t>
            </a:r>
            <a:endParaRPr sz="1400">
              <a:solidFill>
                <a:schemeClr val="dk1"/>
              </a:solidFill>
              <a:highlight>
                <a:srgbClr val="FFFFFE"/>
              </a:highlight>
              <a:latin typeface="Montserrat"/>
              <a:ea typeface="Montserrat"/>
              <a:cs typeface="Montserrat"/>
              <a:sym typeface="Montserrat"/>
            </a:endParaRPr>
          </a:p>
          <a:p>
            <a:pPr indent="0" lvl="0" marL="0" rtl="0" algn="l">
              <a:spcBef>
                <a:spcPts val="0"/>
              </a:spcBef>
              <a:spcAft>
                <a:spcPts val="0"/>
              </a:spcAft>
              <a:buNone/>
            </a:pPr>
            <a:r>
              <a:rPr lang="en" sz="1400">
                <a:solidFill>
                  <a:schemeClr val="dk1"/>
                </a:solidFill>
                <a:highlight>
                  <a:srgbClr val="FFFFFE"/>
                </a:highlight>
                <a:latin typeface="Montserrat"/>
                <a:ea typeface="Montserrat"/>
                <a:cs typeface="Montserrat"/>
                <a:sym typeface="Montserrat"/>
              </a:rPr>
              <a:t>CLICK</a:t>
            </a:r>
            <a:endParaRPr sz="1400">
              <a:solidFill>
                <a:schemeClr val="dk1"/>
              </a:solidFill>
              <a:highlight>
                <a:srgbClr val="FFFFFE"/>
              </a:highlight>
              <a:latin typeface="Montserrat"/>
              <a:ea typeface="Montserrat"/>
              <a:cs typeface="Montserrat"/>
              <a:sym typeface="Montserrat"/>
            </a:endParaRPr>
          </a:p>
          <a:p>
            <a:pPr indent="0" lvl="0" marL="0" rtl="0" algn="l">
              <a:spcBef>
                <a:spcPts val="0"/>
              </a:spcBef>
              <a:spcAft>
                <a:spcPts val="0"/>
              </a:spcAft>
              <a:buNone/>
            </a:pPr>
            <a:r>
              <a:rPr lang="en" sz="1400">
                <a:solidFill>
                  <a:schemeClr val="dk1"/>
                </a:solidFill>
                <a:highlight>
                  <a:srgbClr val="FFFFFE"/>
                </a:highlight>
                <a:latin typeface="Montserrat"/>
                <a:ea typeface="Montserrat"/>
                <a:cs typeface="Montserrat"/>
                <a:sym typeface="Montserrat"/>
              </a:rPr>
              <a:t>We also see that the data is </a:t>
            </a:r>
            <a:r>
              <a:rPr lang="en" sz="1400">
                <a:solidFill>
                  <a:schemeClr val="dk1"/>
                </a:solidFill>
                <a:highlight>
                  <a:srgbClr val="FFFFFE"/>
                </a:highlight>
                <a:latin typeface="Montserrat"/>
                <a:ea typeface="Montserrat"/>
                <a:cs typeface="Montserrat"/>
                <a:sym typeface="Montserrat"/>
              </a:rPr>
              <a:t>imbalance</a:t>
            </a:r>
            <a:r>
              <a:rPr lang="en" sz="1400">
                <a:solidFill>
                  <a:schemeClr val="dk1"/>
                </a:solidFill>
                <a:highlight>
                  <a:srgbClr val="FFFFFE"/>
                </a:highlight>
                <a:latin typeface="Montserrat"/>
                <a:ea typeface="Montserrat"/>
                <a:cs typeface="Montserrat"/>
                <a:sym typeface="Montserrat"/>
              </a:rPr>
              <a:t> in terms of target variables. Therefore when building the model, we did random sampling.</a:t>
            </a:r>
            <a:endParaRPr sz="1400">
              <a:solidFill>
                <a:schemeClr val="dk1"/>
              </a:solidFill>
              <a:highlight>
                <a:srgbClr val="FFFFFE"/>
              </a:highlight>
              <a:latin typeface="Montserrat"/>
              <a:ea typeface="Montserrat"/>
              <a:cs typeface="Montserrat"/>
              <a:sym typeface="Montserrat"/>
            </a:endParaRPr>
          </a:p>
          <a:p>
            <a:pPr indent="0" lvl="0" marL="0" rtl="0" algn="l">
              <a:spcBef>
                <a:spcPts val="0"/>
              </a:spcBef>
              <a:spcAft>
                <a:spcPts val="0"/>
              </a:spcAft>
              <a:buNone/>
            </a:pPr>
            <a:r>
              <a:t/>
            </a:r>
            <a:endParaRPr sz="1400">
              <a:solidFill>
                <a:schemeClr val="dk1"/>
              </a:solidFill>
              <a:highlight>
                <a:srgbClr val="FFFFFE"/>
              </a:highlight>
              <a:latin typeface="Montserrat"/>
              <a:ea typeface="Montserrat"/>
              <a:cs typeface="Montserrat"/>
              <a:sym typeface="Montserrat"/>
            </a:endParaRPr>
          </a:p>
          <a:p>
            <a:pPr indent="0" lvl="0" marL="0" rtl="0" algn="l">
              <a:spcBef>
                <a:spcPts val="0"/>
              </a:spcBef>
              <a:spcAft>
                <a:spcPts val="0"/>
              </a:spcAft>
              <a:buNone/>
            </a:pPr>
            <a:r>
              <a:rPr lang="en" sz="1400">
                <a:solidFill>
                  <a:schemeClr val="dk1"/>
                </a:solidFill>
                <a:highlight>
                  <a:srgbClr val="FFFFFE"/>
                </a:highlight>
                <a:latin typeface="Montserrat"/>
                <a:ea typeface="Montserrat"/>
                <a:cs typeface="Montserrat"/>
                <a:sym typeface="Montserrat"/>
              </a:rPr>
              <a:t>(38s)</a:t>
            </a:r>
            <a:endParaRPr sz="1400">
              <a:solidFill>
                <a:schemeClr val="dk1"/>
              </a:solidFill>
              <a:highlight>
                <a:srgbClr val="FFFFFE"/>
              </a:highlight>
              <a:latin typeface="Montserrat"/>
              <a:ea typeface="Montserrat"/>
              <a:cs typeface="Montserrat"/>
              <a:sym typeface="Montserrat"/>
            </a:endParaRPr>
          </a:p>
          <a:p>
            <a:pPr indent="0" lvl="0" marL="0" rtl="0" algn="l">
              <a:spcBef>
                <a:spcPts val="0"/>
              </a:spcBef>
              <a:spcAft>
                <a:spcPts val="0"/>
              </a:spcAft>
              <a:buNone/>
            </a:pPr>
            <a:r>
              <a:t/>
            </a:r>
            <a:endParaRPr sz="1400">
              <a:solidFill>
                <a:schemeClr val="dk1"/>
              </a:solidFill>
              <a:highlight>
                <a:srgbClr val="FFFFFE"/>
              </a:highlight>
              <a:latin typeface="Montserrat"/>
              <a:ea typeface="Montserrat"/>
              <a:cs typeface="Montserrat"/>
              <a:sym typeface="Montserrat"/>
            </a:endParaRPr>
          </a:p>
          <a:p>
            <a:pPr indent="0" lvl="0" marL="0" rtl="0" algn="l">
              <a:spcBef>
                <a:spcPts val="0"/>
              </a:spcBef>
              <a:spcAft>
                <a:spcPts val="0"/>
              </a:spcAft>
              <a:buNone/>
            </a:pPr>
            <a:r>
              <a:rPr lang="en" sz="1400">
                <a:solidFill>
                  <a:schemeClr val="dk1"/>
                </a:solidFill>
                <a:highlight>
                  <a:srgbClr val="FFFFFE"/>
                </a:highlight>
                <a:latin typeface="Montserrat"/>
                <a:ea typeface="Montserrat"/>
                <a:cs typeface="Montserrat"/>
                <a:sym typeface="Montserrat"/>
              </a:rPr>
              <a:t>NEXT</a:t>
            </a:r>
            <a:endParaRPr sz="1400">
              <a:solidFill>
                <a:schemeClr val="dk1"/>
              </a:solidFill>
              <a:highlight>
                <a:srgbClr val="FFFFFE"/>
              </a:highlight>
              <a:latin typeface="Montserrat"/>
              <a:ea typeface="Montserrat"/>
              <a:cs typeface="Montserrat"/>
              <a:sym typeface="Montserra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b0a4c212b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b0a4c212b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having the data ready, we spit them into train and test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a:t>
            </a:r>
            <a:endParaRPr/>
          </a:p>
          <a:p>
            <a:pPr indent="0" lvl="0" marL="0" rtl="0" algn="l">
              <a:spcBef>
                <a:spcPts val="0"/>
              </a:spcBef>
              <a:spcAft>
                <a:spcPts val="0"/>
              </a:spcAft>
              <a:buNone/>
            </a:pPr>
            <a:r>
              <a:rPr lang="en"/>
              <a:t>Then, we built a pipeline to do sampling, imputation, and standardization with selected method accordingly.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the data resulted from the pipeline, we trained the dataset using five models and compared their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(20s)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b0a4c212bb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b0a4c212bb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Lastly, after getting the prediction result using the selected model, </a:t>
            </a:r>
            <a:r>
              <a:rPr lang="en" sz="1200">
                <a:solidFill>
                  <a:srgbClr val="212121"/>
                </a:solidFill>
                <a:highlight>
                  <a:srgbClr val="FFFFFF"/>
                </a:highlight>
                <a:latin typeface="Roboto"/>
                <a:ea typeface="Roboto"/>
                <a:cs typeface="Roboto"/>
                <a:sym typeface="Roboto"/>
              </a:rPr>
              <a:t>we explore some bridges in Poor conditions. We dig deeper in terms of their location, size, traffic, maintenance cost, and availability for the alternative routes to produce a framework that can be used to prioritize bridge maintenance.</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(22s)</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NEXT</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b0a4c212b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b0a4c212b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mentioned before, we trained five classification models and selected random forest as the best model given the highest accuracy of 0.778, one-over-rest AUC of 0.919, and auc for each class all over 0.85</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b0a4c212bb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b0a4c212bb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Since our goal is to predict the condition category of a given bridge and poor bridges impose more threat and danger to the public (indicative of potential collapse), false negative is more costly than false positive, and we would focus more on recall related true positive rate and also want to increase true positive and lower false negative.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n" sz="1200">
                <a:solidFill>
                  <a:srgbClr val="212121"/>
                </a:solidFill>
                <a:highlight>
                  <a:srgbClr val="FFFFFF"/>
                </a:highlight>
                <a:latin typeface="Roboto"/>
                <a:ea typeface="Roboto"/>
                <a:cs typeface="Roboto"/>
                <a:sym typeface="Roboto"/>
              </a:rPr>
              <a:t>In the context of bridge condition, while keeping a high accuracy, we want to have a as high recall as possible (the highest priority). However, given the limited government budget, we may also want to spend the money wisely. That is to say, on top of high accuracy and high recall, we can also try to increase precision if possible to prevent spending extra energy and money on bridges in a good shape.</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b0a4c212bb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b0a4c212bb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According to the best model, the following TOP 6 important features are associated with bridge condition classification:</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60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Substructure Condition</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Superstructure Condition</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Reconstruction Age</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Age</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Deck Condition</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Rehab/Replace</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212121"/>
                </a:solidFill>
                <a:highlight>
                  <a:srgbClr val="FFFFFF"/>
                </a:highlight>
                <a:latin typeface="Roboto"/>
                <a:ea typeface="Roboto"/>
                <a:cs typeface="Roboto"/>
                <a:sym typeface="Roboto"/>
              </a:rPr>
              <a:t>These results make sense. For example, condition of substructure and superstructure of a bridge directly determines its "usability". Reconstruction age and age indicates who long the bridge has been put into use - older bridges would be more worn and thus subject to higher risks. Thus, government may want to focus more on these areas when trying to assess the condition of a given bridge</a:t>
            </a:r>
            <a:endParaRPr sz="1200">
              <a:solidFill>
                <a:srgbClr val="212121"/>
              </a:solidFill>
              <a:highlight>
                <a:srgbClr val="FFFFFF"/>
              </a:highlight>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p7+p8+p9: 1min 40s</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b08585d22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b08585d22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Although government can predict the category condition of a bridge given bridge features data using our model, deciding which bridge to prioritize for maintenance remains a problem. </a:t>
            </a:r>
            <a:r>
              <a:rPr lang="en" sz="1200">
                <a:solidFill>
                  <a:srgbClr val="212121"/>
                </a:solidFill>
                <a:highlight>
                  <a:srgbClr val="FFFFFF"/>
                </a:highlight>
                <a:latin typeface="Roboto"/>
                <a:ea typeface="Roboto"/>
                <a:cs typeface="Roboto"/>
                <a:sym typeface="Roboto"/>
              </a:rPr>
              <a:t>F</a:t>
            </a:r>
            <a:r>
              <a:rPr lang="en" sz="1200">
                <a:solidFill>
                  <a:srgbClr val="212121"/>
                </a:solidFill>
                <a:highlight>
                  <a:srgbClr val="FFFFFF"/>
                </a:highlight>
                <a:latin typeface="Roboto"/>
                <a:ea typeface="Roboto"/>
                <a:cs typeface="Roboto"/>
                <a:sym typeface="Roboto"/>
              </a:rPr>
              <a:t>or example, among all the bridges that are classified as Poor,  how will the government choose the ones to prioritize the maintenance on?</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To answer this, we applied the framework we mentioned earlier to assess 5 bridges that are predicted as Poor.</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first bridge is Birmingham Bridge, it is a big bridge over Monongahela River with traffic and estimation cost provided. Since Birmingham bridge is near many other bridges, there are alternative routes for this bridge.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b0a4c212b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b0a4c212b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second bridge is a small bridge over Plum Creek. You can see the traffic, estimation cost, and the alternative routes available as provided in the screen.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b0a4c212bb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b0a4c212b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third bridge is a small bridge over Beckets Run. This bridge is lower in terms of daily traffic compared to other previous bridges, but the bridge is in highway Pennsylvania 136. There is no immediate alternative for this bridge. People need to go to a super far away traffic to go to their destination without this bridge.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b0a4c212b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b0a4c212b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fourth bridge is near the third bridge with similar condition but lower in maintenance cost.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b0decd28ae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b0decd28ae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the agenda for our presentation today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b0a4c212b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b0a4c212b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The last bridge is a small bridge over Little Deer Creek. This bridge is lower in terms of daily traffic compared to all previous bridges and has alternative route into it.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b0a4c212bb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b0a4c212bb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Considering all those four factors in these five bridges, this is our recommendation for the bridge maintenance prioritization with two bridges without any alternatives routes first, followed by the bridge with bigger size, and followed by the costly ones.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b08585d22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b08585d22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hope this analysis useful for strategically prioritize bridge maintenance in Allegheny County. Thank you so much for listening to our presentation.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b08585d22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b08585d22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And here is a synopsis of the major findings of our analysis, including the best classification model, most import features in determining bridges’ </a:t>
            </a:r>
            <a:r>
              <a:rPr lang="en">
                <a:solidFill>
                  <a:schemeClr val="dk1"/>
                </a:solidFill>
              </a:rPr>
              <a:t>condition</a:t>
            </a:r>
            <a:r>
              <a:rPr lang="en">
                <a:solidFill>
                  <a:schemeClr val="dk1"/>
                </a:solidFill>
              </a:rPr>
              <a:t>, and a bridge maintenance prioritization framework with case studies.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b08585d22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b08585d22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why are we interested in this bridge condition and maintenance topic? </a:t>
            </a:r>
            <a:r>
              <a:rPr lang="en"/>
              <a:t>Last January, Fern Hollow Bridge collapsed on the day President Biden visited Pittsburgh, the City of Bridges.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Although no one died, we wonder: What are the factors associated with the risk level/condition of a bridge? The answer can help prevent potential bridge collapses in the future, thus preparing for better maintenance for the bridge and providing people with a safer living environment.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22s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b08585d22d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b08585d22d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200">
                <a:solidFill>
                  <a:srgbClr val="212121"/>
                </a:solidFill>
                <a:highlight>
                  <a:srgbClr val="FFFFFF"/>
                </a:highlight>
                <a:latin typeface="Roboto"/>
                <a:ea typeface="Roboto"/>
                <a:cs typeface="Roboto"/>
                <a:sym typeface="Roboto"/>
              </a:rPr>
              <a:t>In this project, we will analyze bridge data in Allegheny county to achieve two goals:</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60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Predict the conditions of bridges based on the bridge attributes and factors that affect bridge conditions like traffic and number of historical crashes. With this prediction, the government can prioritize bridge inspection and maintenance for bridges with poor conditions ahead. Regarding the bridges that are still in excellent condition, the insight will encourage better preservation to maintain the sustainability of the bridges.</a:t>
            </a:r>
            <a:endParaRPr sz="1200">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AutoNum type="arabicPeriod"/>
            </a:pPr>
            <a:r>
              <a:rPr lang="en" sz="1200">
                <a:solidFill>
                  <a:srgbClr val="212121"/>
                </a:solidFill>
                <a:highlight>
                  <a:srgbClr val="FFFFFF"/>
                </a:highlight>
                <a:latin typeface="Roboto"/>
                <a:ea typeface="Roboto"/>
                <a:cs typeface="Roboto"/>
                <a:sym typeface="Roboto"/>
              </a:rPr>
              <a:t>We would recommend some bridges to focus on regarding maintenance effort after combining the bridges condition and other considerations such as location, daily utilization, and maintenance cost. With this list, government can strategically allocate the bridge maintenance budget.</a:t>
            </a:r>
            <a:endParaRPr sz="1200">
              <a:solidFill>
                <a:srgbClr val="212121"/>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None/>
            </a:pPr>
            <a:r>
              <a:rPr lang="en" sz="1200">
                <a:solidFill>
                  <a:srgbClr val="212121"/>
                </a:solidFill>
                <a:highlight>
                  <a:srgbClr val="FFFFFF"/>
                </a:highlight>
                <a:latin typeface="Roboto"/>
                <a:ea typeface="Roboto"/>
                <a:cs typeface="Roboto"/>
                <a:sym typeface="Roboto"/>
              </a:rPr>
              <a:t>47s</a:t>
            </a:r>
            <a:endParaRPr sz="1200">
              <a:solidFill>
                <a:srgbClr val="212121"/>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b08585d22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b08585d22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uses the combination of three datasets. Our main dataset is the bridge condition dataset which contains the latest condition and attribute information about Allegheny County’s bridges.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used a crash dataset which provides cumulative crash data for Allegheny County from 2004 to 2020. Our main interest in this dataset is the Hit_Bridge column to tell whether the crash hit the bridge, which can be a feature that affect bridge conditions.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Lastly, we included a more comprehensive bridge dataset which include more information about bridges in Allegheny county like inspection, reconstruction information and improvement costs.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would merge all three datasets for our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40s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b08585d22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b08585d22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implement the analysis with these five steps (4s)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b0a4c212b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b0a4c212b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jumping to the code and machine learning, we did background studies to understand the problem domain better.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a:t>
            </a:r>
            <a:endParaRPr/>
          </a:p>
          <a:p>
            <a:pPr indent="0" lvl="0" marL="0" rtl="0" algn="l">
              <a:spcBef>
                <a:spcPts val="0"/>
              </a:spcBef>
              <a:spcAft>
                <a:spcPts val="0"/>
              </a:spcAft>
              <a:buNone/>
            </a:pPr>
            <a:r>
              <a:rPr lang="en"/>
              <a:t>We studied different components of a bridge,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different types and materials,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a:t>
            </a:r>
            <a:endParaRPr/>
          </a:p>
          <a:p>
            <a:pPr indent="0" lvl="0" marL="0" rtl="0" algn="l">
              <a:spcBef>
                <a:spcPts val="0"/>
              </a:spcBef>
              <a:spcAft>
                <a:spcPts val="0"/>
              </a:spcAft>
              <a:buNone/>
            </a:pPr>
            <a:r>
              <a:rPr lang="en"/>
              <a:t>and the bridge maintenance process in Pennsylvania.</a:t>
            </a:r>
            <a:endParaRPr/>
          </a:p>
          <a:p>
            <a:pPr indent="0" lvl="0" marL="0" rtl="0" algn="l">
              <a:spcBef>
                <a:spcPts val="0"/>
              </a:spcBef>
              <a:spcAft>
                <a:spcPts val="0"/>
              </a:spcAft>
              <a:buNone/>
            </a:pPr>
            <a:r>
              <a:rPr lang="en"/>
              <a:t>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analysis, in particular, will provide added value to the Select Bridge Activities and Maintenance Work Order.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(25s)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b0a4c212b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b0a4c212b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manually did the feature selection. We didn't use any machine learning method for feature selection because we will use the other two datasets for specific goals.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As you can see, we selected 15 out of 25 columns from the main dataset and got rid of the columns that were not relevant.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For the crash dataset, since our goal was to find the number of crashes that happened on a specific bridge, we only used three columns out of 190.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Lastly, for the other bridge dataset, our goal is to get the latitude and longitude to join the first and second datasets. We found some additional features that might affect the analysis; therefore, we only used 10 out of 173 columns.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(45s)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s.penndot.gov/paprojects/Reports/BridgeConditionsReport.aspx?aoiType=county&amp;aoiValue=02" TargetMode="External"/><Relationship Id="rId4" Type="http://schemas.openxmlformats.org/officeDocument/2006/relationships/hyperlink" Target="https://data.wprdc.org/dataset/allegheny-county-crash-data/resource/2c13021f-74a9-4289-a1e5-fe0472c89881?inner_span=True" TargetMode="External"/><Relationship Id="rId5" Type="http://schemas.openxmlformats.org/officeDocument/2006/relationships/hyperlink" Target="https://hub.arcgis.com/datasets/PennShare::pennsylvania-bridges/abou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5620"/>
              <a:t>Strategize Bridge Maintenance Effectively</a:t>
            </a:r>
            <a:endParaRPr sz="5620"/>
          </a:p>
        </p:txBody>
      </p:sp>
      <p:sp>
        <p:nvSpPr>
          <p:cNvPr id="59" name="Google Shape;59;p13"/>
          <p:cNvSpPr txBox="1"/>
          <p:nvPr>
            <p:ph idx="1" type="subTitle"/>
          </p:nvPr>
        </p:nvSpPr>
        <p:spPr>
          <a:xfrm>
            <a:off x="344250" y="3550650"/>
            <a:ext cx="4910100" cy="577800"/>
          </a:xfrm>
          <a:prstGeom prst="rect">
            <a:avLst/>
          </a:prstGeom>
        </p:spPr>
        <p:txBody>
          <a:bodyPr anchorCtr="0" anchor="ctr" bIns="91425" lIns="91425" spcFirstLastPara="1" rIns="91425" wrap="square" tIns="91425">
            <a:normAutofit fontScale="62500" lnSpcReduction="20000"/>
          </a:bodyPr>
          <a:lstStyle/>
          <a:p>
            <a:pPr indent="0" lvl="0" marL="0" rtl="0" algn="l">
              <a:spcBef>
                <a:spcPts val="0"/>
              </a:spcBef>
              <a:spcAft>
                <a:spcPts val="0"/>
              </a:spcAft>
              <a:buNone/>
            </a:pPr>
            <a:r>
              <a:rPr lang="en"/>
              <a:t>Tina Feng (shutingf)</a:t>
            </a:r>
            <a:endParaRPr/>
          </a:p>
          <a:p>
            <a:pPr indent="0" lvl="0" marL="0" rtl="0" algn="l">
              <a:spcBef>
                <a:spcPts val="0"/>
              </a:spcBef>
              <a:spcAft>
                <a:spcPts val="0"/>
              </a:spcAft>
              <a:buNone/>
            </a:pPr>
            <a:r>
              <a:rPr lang="en"/>
              <a:t>Monika Sembiring (msembiri)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33" name="Google Shape;133;p22"/>
          <p:cNvSpPr/>
          <p:nvPr/>
        </p:nvSpPr>
        <p:spPr>
          <a:xfrm>
            <a:off x="83700" y="1142900"/>
            <a:ext cx="1628400" cy="5727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Background studies</a:t>
            </a:r>
            <a:endParaRPr sz="1500">
              <a:latin typeface="Montserrat"/>
              <a:ea typeface="Montserrat"/>
              <a:cs typeface="Montserrat"/>
              <a:sym typeface="Montserrat"/>
            </a:endParaRPr>
          </a:p>
        </p:txBody>
      </p:sp>
      <p:sp>
        <p:nvSpPr>
          <p:cNvPr id="134" name="Google Shape;134;p22"/>
          <p:cNvSpPr/>
          <p:nvPr/>
        </p:nvSpPr>
        <p:spPr>
          <a:xfrm>
            <a:off x="1497000" y="1142900"/>
            <a:ext cx="1734900" cy="5727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Features selection</a:t>
            </a:r>
            <a:endParaRPr sz="1500">
              <a:latin typeface="Montserrat"/>
              <a:ea typeface="Montserrat"/>
              <a:cs typeface="Montserrat"/>
              <a:sym typeface="Montserrat"/>
            </a:endParaRPr>
          </a:p>
        </p:txBody>
      </p:sp>
      <p:sp>
        <p:nvSpPr>
          <p:cNvPr id="135" name="Google Shape;135;p22"/>
          <p:cNvSpPr/>
          <p:nvPr/>
        </p:nvSpPr>
        <p:spPr>
          <a:xfrm>
            <a:off x="3009325" y="1142900"/>
            <a:ext cx="2418300" cy="572700"/>
          </a:xfrm>
          <a:prstGeom prst="chevron">
            <a:avLst>
              <a:gd fmla="val 50000"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latin typeface="Montserrat"/>
                <a:ea typeface="Montserrat"/>
                <a:cs typeface="Montserrat"/>
                <a:sym typeface="Montserrat"/>
              </a:rPr>
              <a:t>Data preprocessing</a:t>
            </a:r>
            <a:endParaRPr b="1" sz="1500">
              <a:latin typeface="Montserrat"/>
              <a:ea typeface="Montserrat"/>
              <a:cs typeface="Montserrat"/>
              <a:sym typeface="Montserrat"/>
            </a:endParaRPr>
          </a:p>
        </p:txBody>
      </p:sp>
      <p:sp>
        <p:nvSpPr>
          <p:cNvPr id="136" name="Google Shape;136;p22"/>
          <p:cNvSpPr/>
          <p:nvPr/>
        </p:nvSpPr>
        <p:spPr>
          <a:xfrm>
            <a:off x="5192000" y="1142900"/>
            <a:ext cx="2093400" cy="5727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Model selection</a:t>
            </a:r>
            <a:endParaRPr sz="1500">
              <a:latin typeface="Montserrat"/>
              <a:ea typeface="Montserrat"/>
              <a:cs typeface="Montserrat"/>
              <a:sym typeface="Montserrat"/>
            </a:endParaRPr>
          </a:p>
        </p:txBody>
      </p:sp>
      <p:sp>
        <p:nvSpPr>
          <p:cNvPr id="137" name="Google Shape;137;p22"/>
          <p:cNvSpPr/>
          <p:nvPr/>
        </p:nvSpPr>
        <p:spPr>
          <a:xfrm>
            <a:off x="7044900" y="1142900"/>
            <a:ext cx="2015400" cy="5727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Case Studies</a:t>
            </a:r>
            <a:endParaRPr sz="1500">
              <a:latin typeface="Montserrat"/>
              <a:ea typeface="Montserrat"/>
              <a:cs typeface="Montserrat"/>
              <a:sym typeface="Montserrat"/>
            </a:endParaRPr>
          </a:p>
        </p:txBody>
      </p:sp>
      <p:sp>
        <p:nvSpPr>
          <p:cNvPr id="138" name="Google Shape;138;p22"/>
          <p:cNvSpPr txBox="1"/>
          <p:nvPr>
            <p:ph idx="1" type="body"/>
          </p:nvPr>
        </p:nvSpPr>
        <p:spPr>
          <a:xfrm>
            <a:off x="-61925" y="1905275"/>
            <a:ext cx="4260300" cy="3334800"/>
          </a:xfrm>
          <a:prstGeom prst="rect">
            <a:avLst/>
          </a:prstGeom>
        </p:spPr>
        <p:txBody>
          <a:bodyPr anchorCtr="0" anchor="t" bIns="91425" lIns="91425" spcFirstLastPara="1" rIns="91425" wrap="square" tIns="91425">
            <a:normAutofit/>
          </a:bodyPr>
          <a:lstStyle/>
          <a:p>
            <a:pPr indent="-317500" lvl="0" marL="457200" rtl="0" algn="l">
              <a:lnSpc>
                <a:spcPct val="135714"/>
              </a:lnSpc>
              <a:spcBef>
                <a:spcPts val="0"/>
              </a:spcBef>
              <a:spcAft>
                <a:spcPts val="0"/>
              </a:spcAft>
              <a:buSzPts val="1400"/>
              <a:buFont typeface="Montserrat"/>
              <a:buChar char="●"/>
            </a:pPr>
            <a:r>
              <a:rPr lang="en" sz="1400">
                <a:highlight>
                  <a:srgbClr val="FFFFFE"/>
                </a:highlight>
                <a:latin typeface="Montserrat"/>
                <a:ea typeface="Montserrat"/>
                <a:cs typeface="Montserrat"/>
                <a:sym typeface="Montserrat"/>
              </a:rPr>
              <a:t>Merge the datasets.</a:t>
            </a:r>
            <a:endParaRPr sz="1400">
              <a:highlight>
                <a:srgbClr val="FFFFFE"/>
              </a:highlight>
              <a:latin typeface="Montserrat"/>
              <a:ea typeface="Montserrat"/>
              <a:cs typeface="Montserrat"/>
              <a:sym typeface="Montserrat"/>
            </a:endParaRPr>
          </a:p>
          <a:p>
            <a:pPr indent="-317500" lvl="0" marL="457200" rtl="0" algn="l">
              <a:lnSpc>
                <a:spcPct val="135714"/>
              </a:lnSpc>
              <a:spcBef>
                <a:spcPts val="0"/>
              </a:spcBef>
              <a:spcAft>
                <a:spcPts val="0"/>
              </a:spcAft>
              <a:buSzPts val="1400"/>
              <a:buFont typeface="Montserrat"/>
              <a:buChar char="●"/>
            </a:pPr>
            <a:r>
              <a:rPr lang="en" sz="1400">
                <a:highlight>
                  <a:srgbClr val="FFFFFE"/>
                </a:highlight>
                <a:latin typeface="Montserrat"/>
                <a:ea typeface="Montserrat"/>
                <a:cs typeface="Montserrat"/>
                <a:sym typeface="Montserrat"/>
              </a:rPr>
              <a:t>Fix the data:</a:t>
            </a:r>
            <a:endParaRPr sz="1400">
              <a:highlight>
                <a:srgbClr val="FFFFFE"/>
              </a:highlight>
              <a:latin typeface="Montserrat"/>
              <a:ea typeface="Montserrat"/>
              <a:cs typeface="Montserrat"/>
              <a:sym typeface="Montserrat"/>
            </a:endParaRPr>
          </a:p>
          <a:p>
            <a:pPr indent="-317500" lvl="1" marL="914400" rtl="0" algn="l">
              <a:lnSpc>
                <a:spcPct val="135714"/>
              </a:lnSpc>
              <a:spcBef>
                <a:spcPts val="0"/>
              </a:spcBef>
              <a:spcAft>
                <a:spcPts val="0"/>
              </a:spcAft>
              <a:buSzPts val="1400"/>
              <a:buFont typeface="Montserrat"/>
              <a:buChar char="○"/>
            </a:pPr>
            <a:r>
              <a:rPr lang="en">
                <a:highlight>
                  <a:srgbClr val="FFFFFE"/>
                </a:highlight>
                <a:latin typeface="Montserrat"/>
                <a:ea typeface="Montserrat"/>
                <a:cs typeface="Montserrat"/>
                <a:sym typeface="Montserrat"/>
              </a:rPr>
              <a:t>P</a:t>
            </a:r>
            <a:r>
              <a:rPr lang="en">
                <a:highlight>
                  <a:srgbClr val="FFFFFE"/>
                </a:highlight>
                <a:latin typeface="Montserrat"/>
                <a:ea typeface="Montserrat"/>
                <a:cs typeface="Montserrat"/>
                <a:sym typeface="Montserrat"/>
              </a:rPr>
              <a:t>arse condition rating numbers</a:t>
            </a:r>
            <a:endParaRPr>
              <a:highlight>
                <a:srgbClr val="FFFFFE"/>
              </a:highlight>
              <a:latin typeface="Montserrat"/>
              <a:ea typeface="Montserrat"/>
              <a:cs typeface="Montserrat"/>
              <a:sym typeface="Montserrat"/>
            </a:endParaRPr>
          </a:p>
          <a:p>
            <a:pPr indent="-317500" lvl="1" marL="914400" rtl="0" algn="l">
              <a:lnSpc>
                <a:spcPct val="135714"/>
              </a:lnSpc>
              <a:spcBef>
                <a:spcPts val="0"/>
              </a:spcBef>
              <a:spcAft>
                <a:spcPts val="0"/>
              </a:spcAft>
              <a:buSzPts val="1400"/>
              <a:buFont typeface="Montserrat"/>
              <a:buChar char="○"/>
            </a:pPr>
            <a:r>
              <a:rPr lang="en">
                <a:highlight>
                  <a:srgbClr val="FFFFFE"/>
                </a:highlight>
                <a:latin typeface="Montserrat"/>
                <a:ea typeface="Montserrat"/>
                <a:cs typeface="Montserrat"/>
                <a:sym typeface="Montserrat"/>
              </a:rPr>
              <a:t>Calculate bridge age</a:t>
            </a:r>
            <a:endParaRPr>
              <a:highlight>
                <a:srgbClr val="FFFFFE"/>
              </a:highlight>
              <a:latin typeface="Montserrat"/>
              <a:ea typeface="Montserrat"/>
              <a:cs typeface="Montserrat"/>
              <a:sym typeface="Montserrat"/>
            </a:endParaRPr>
          </a:p>
          <a:p>
            <a:pPr indent="-317500" lvl="1" marL="914400" rtl="0" algn="l">
              <a:lnSpc>
                <a:spcPct val="135714"/>
              </a:lnSpc>
              <a:spcBef>
                <a:spcPts val="0"/>
              </a:spcBef>
              <a:spcAft>
                <a:spcPts val="0"/>
              </a:spcAft>
              <a:buSzPts val="1400"/>
              <a:buFont typeface="Montserrat"/>
              <a:buChar char="○"/>
            </a:pPr>
            <a:r>
              <a:rPr lang="en">
                <a:highlight>
                  <a:srgbClr val="FFFFFE"/>
                </a:highlight>
                <a:latin typeface="Montserrat"/>
                <a:ea typeface="Montserrat"/>
                <a:cs typeface="Montserrat"/>
                <a:sym typeface="Montserrat"/>
              </a:rPr>
              <a:t>Calculate bridge reconstruction age</a:t>
            </a:r>
            <a:endParaRPr>
              <a:highlight>
                <a:srgbClr val="FFFFFE"/>
              </a:highlight>
              <a:latin typeface="Montserrat"/>
              <a:ea typeface="Montserrat"/>
              <a:cs typeface="Montserrat"/>
              <a:sym typeface="Montserrat"/>
            </a:endParaRPr>
          </a:p>
          <a:p>
            <a:pPr indent="-317500" lvl="1" marL="914400" rtl="0" algn="l">
              <a:lnSpc>
                <a:spcPct val="135714"/>
              </a:lnSpc>
              <a:spcBef>
                <a:spcPts val="0"/>
              </a:spcBef>
              <a:spcAft>
                <a:spcPts val="0"/>
              </a:spcAft>
              <a:buSzPts val="1400"/>
              <a:buFont typeface="Montserrat"/>
              <a:buChar char="○"/>
            </a:pPr>
            <a:r>
              <a:rPr lang="en">
                <a:highlight>
                  <a:srgbClr val="FFFFFE"/>
                </a:highlight>
                <a:latin typeface="Montserrat"/>
                <a:ea typeface="Montserrat"/>
                <a:cs typeface="Montserrat"/>
                <a:sym typeface="Montserrat"/>
              </a:rPr>
              <a:t>Handle the rehab/replace categories</a:t>
            </a:r>
            <a:endParaRPr>
              <a:highlight>
                <a:srgbClr val="FFFFFE"/>
              </a:highlight>
              <a:latin typeface="Montserrat"/>
              <a:ea typeface="Montserrat"/>
              <a:cs typeface="Montserrat"/>
              <a:sym typeface="Montserrat"/>
            </a:endParaRPr>
          </a:p>
          <a:p>
            <a:pPr indent="-317500" lvl="0" marL="457200" rtl="0" algn="l">
              <a:lnSpc>
                <a:spcPct val="135714"/>
              </a:lnSpc>
              <a:spcBef>
                <a:spcPts val="0"/>
              </a:spcBef>
              <a:spcAft>
                <a:spcPts val="0"/>
              </a:spcAft>
              <a:buSzPts val="1400"/>
              <a:buFont typeface="Montserrat"/>
              <a:buChar char="●"/>
            </a:pPr>
            <a:r>
              <a:rPr lang="en" sz="1400">
                <a:highlight>
                  <a:srgbClr val="FFFFFE"/>
                </a:highlight>
                <a:latin typeface="Montserrat"/>
                <a:ea typeface="Montserrat"/>
                <a:cs typeface="Montserrat"/>
                <a:sym typeface="Montserrat"/>
              </a:rPr>
              <a:t>Create dummies for categorical variables.</a:t>
            </a:r>
            <a:endParaRPr sz="1400">
              <a:latin typeface="Montserrat"/>
              <a:ea typeface="Montserrat"/>
              <a:cs typeface="Montserrat"/>
              <a:sym typeface="Montserrat"/>
            </a:endParaRPr>
          </a:p>
        </p:txBody>
      </p:sp>
      <p:pic>
        <p:nvPicPr>
          <p:cNvPr id="139" name="Google Shape;139;p22"/>
          <p:cNvPicPr preferRelativeResize="0"/>
          <p:nvPr/>
        </p:nvPicPr>
        <p:blipFill>
          <a:blip r:embed="rId3">
            <a:alphaModFix/>
          </a:blip>
          <a:stretch>
            <a:fillRect/>
          </a:stretch>
        </p:blipFill>
        <p:spPr>
          <a:xfrm>
            <a:off x="4109899" y="1840775"/>
            <a:ext cx="1734900" cy="1311569"/>
          </a:xfrm>
          <a:prstGeom prst="rect">
            <a:avLst/>
          </a:prstGeom>
          <a:noFill/>
          <a:ln>
            <a:noFill/>
          </a:ln>
        </p:spPr>
      </p:pic>
      <p:pic>
        <p:nvPicPr>
          <p:cNvPr id="140" name="Google Shape;140;p22"/>
          <p:cNvPicPr preferRelativeResize="0"/>
          <p:nvPr/>
        </p:nvPicPr>
        <p:blipFill>
          <a:blip r:embed="rId4">
            <a:alphaModFix/>
          </a:blip>
          <a:stretch>
            <a:fillRect/>
          </a:stretch>
        </p:blipFill>
        <p:spPr>
          <a:xfrm>
            <a:off x="5818060" y="1797800"/>
            <a:ext cx="1756590" cy="1354550"/>
          </a:xfrm>
          <a:prstGeom prst="rect">
            <a:avLst/>
          </a:prstGeom>
          <a:noFill/>
          <a:ln>
            <a:noFill/>
          </a:ln>
        </p:spPr>
      </p:pic>
      <p:pic>
        <p:nvPicPr>
          <p:cNvPr id="141" name="Google Shape;141;p22"/>
          <p:cNvPicPr preferRelativeResize="0"/>
          <p:nvPr/>
        </p:nvPicPr>
        <p:blipFill>
          <a:blip r:embed="rId5">
            <a:alphaModFix/>
          </a:blip>
          <a:stretch>
            <a:fillRect/>
          </a:stretch>
        </p:blipFill>
        <p:spPr>
          <a:xfrm>
            <a:off x="4299075" y="3228550"/>
            <a:ext cx="1356543" cy="1868650"/>
          </a:xfrm>
          <a:prstGeom prst="rect">
            <a:avLst/>
          </a:prstGeom>
          <a:noFill/>
          <a:ln>
            <a:noFill/>
          </a:ln>
        </p:spPr>
      </p:pic>
      <p:pic>
        <p:nvPicPr>
          <p:cNvPr id="142" name="Google Shape;142;p22"/>
          <p:cNvPicPr preferRelativeResize="0"/>
          <p:nvPr/>
        </p:nvPicPr>
        <p:blipFill>
          <a:blip r:embed="rId6">
            <a:alphaModFix/>
          </a:blip>
          <a:stretch>
            <a:fillRect/>
          </a:stretch>
        </p:blipFill>
        <p:spPr>
          <a:xfrm>
            <a:off x="6072563" y="3228550"/>
            <a:ext cx="1247575" cy="1868650"/>
          </a:xfrm>
          <a:prstGeom prst="rect">
            <a:avLst/>
          </a:prstGeom>
          <a:noFill/>
          <a:ln>
            <a:noFill/>
          </a:ln>
        </p:spPr>
      </p:pic>
      <p:pic>
        <p:nvPicPr>
          <p:cNvPr id="143" name="Google Shape;143;p22"/>
          <p:cNvPicPr preferRelativeResize="0"/>
          <p:nvPr/>
        </p:nvPicPr>
        <p:blipFill>
          <a:blip r:embed="rId7">
            <a:alphaModFix/>
          </a:blip>
          <a:stretch>
            <a:fillRect/>
          </a:stretch>
        </p:blipFill>
        <p:spPr>
          <a:xfrm>
            <a:off x="7654725" y="2010100"/>
            <a:ext cx="1405575" cy="2706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49" name="Google Shape;149;p23"/>
          <p:cNvSpPr/>
          <p:nvPr/>
        </p:nvSpPr>
        <p:spPr>
          <a:xfrm>
            <a:off x="83700" y="1142900"/>
            <a:ext cx="1628400" cy="5727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Background studies</a:t>
            </a:r>
            <a:endParaRPr sz="1500">
              <a:latin typeface="Montserrat"/>
              <a:ea typeface="Montserrat"/>
              <a:cs typeface="Montserrat"/>
              <a:sym typeface="Montserrat"/>
            </a:endParaRPr>
          </a:p>
        </p:txBody>
      </p:sp>
      <p:sp>
        <p:nvSpPr>
          <p:cNvPr id="150" name="Google Shape;150;p23"/>
          <p:cNvSpPr/>
          <p:nvPr/>
        </p:nvSpPr>
        <p:spPr>
          <a:xfrm>
            <a:off x="1497000" y="1142900"/>
            <a:ext cx="1734900" cy="5727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Features selection</a:t>
            </a:r>
            <a:endParaRPr sz="1500">
              <a:latin typeface="Montserrat"/>
              <a:ea typeface="Montserrat"/>
              <a:cs typeface="Montserrat"/>
              <a:sym typeface="Montserrat"/>
            </a:endParaRPr>
          </a:p>
        </p:txBody>
      </p:sp>
      <p:sp>
        <p:nvSpPr>
          <p:cNvPr id="151" name="Google Shape;151;p23"/>
          <p:cNvSpPr/>
          <p:nvPr/>
        </p:nvSpPr>
        <p:spPr>
          <a:xfrm>
            <a:off x="3009325" y="1142900"/>
            <a:ext cx="2418300" cy="5727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Data preprocessing</a:t>
            </a:r>
            <a:endParaRPr sz="1500">
              <a:latin typeface="Montserrat"/>
              <a:ea typeface="Montserrat"/>
              <a:cs typeface="Montserrat"/>
              <a:sym typeface="Montserrat"/>
            </a:endParaRPr>
          </a:p>
        </p:txBody>
      </p:sp>
      <p:sp>
        <p:nvSpPr>
          <p:cNvPr id="152" name="Google Shape;152;p23"/>
          <p:cNvSpPr/>
          <p:nvPr/>
        </p:nvSpPr>
        <p:spPr>
          <a:xfrm>
            <a:off x="5192000" y="1142900"/>
            <a:ext cx="2093400" cy="572700"/>
          </a:xfrm>
          <a:prstGeom prst="chevron">
            <a:avLst>
              <a:gd fmla="val 50000" name="adj"/>
            </a:avLst>
          </a:prstGeom>
          <a:solidFill>
            <a:srgbClr val="7EE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latin typeface="Montserrat"/>
                <a:ea typeface="Montserrat"/>
                <a:cs typeface="Montserrat"/>
                <a:sym typeface="Montserrat"/>
              </a:rPr>
              <a:t>Model selection</a:t>
            </a:r>
            <a:endParaRPr b="1" sz="1500">
              <a:latin typeface="Montserrat"/>
              <a:ea typeface="Montserrat"/>
              <a:cs typeface="Montserrat"/>
              <a:sym typeface="Montserrat"/>
            </a:endParaRPr>
          </a:p>
        </p:txBody>
      </p:sp>
      <p:sp>
        <p:nvSpPr>
          <p:cNvPr id="153" name="Google Shape;153;p23"/>
          <p:cNvSpPr/>
          <p:nvPr/>
        </p:nvSpPr>
        <p:spPr>
          <a:xfrm>
            <a:off x="7044900" y="1142900"/>
            <a:ext cx="2015400" cy="5727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Case Studies</a:t>
            </a:r>
            <a:endParaRPr sz="1500">
              <a:latin typeface="Montserrat"/>
              <a:ea typeface="Montserrat"/>
              <a:cs typeface="Montserrat"/>
              <a:sym typeface="Montserrat"/>
            </a:endParaRPr>
          </a:p>
        </p:txBody>
      </p:sp>
      <p:sp>
        <p:nvSpPr>
          <p:cNvPr id="154" name="Google Shape;154;p23"/>
          <p:cNvSpPr txBox="1"/>
          <p:nvPr>
            <p:ph idx="1" type="body"/>
          </p:nvPr>
        </p:nvSpPr>
        <p:spPr>
          <a:xfrm>
            <a:off x="319075" y="1929450"/>
            <a:ext cx="4260300" cy="33348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b="1" lang="en" sz="1400">
                <a:highlight>
                  <a:srgbClr val="FFFFFE"/>
                </a:highlight>
                <a:latin typeface="Montserrat"/>
                <a:ea typeface="Montserrat"/>
                <a:cs typeface="Montserrat"/>
                <a:sym typeface="Montserrat"/>
              </a:rPr>
              <a:t>PIPELINE</a:t>
            </a:r>
            <a:endParaRPr b="1" sz="1400">
              <a:highlight>
                <a:srgbClr val="FFFFFE"/>
              </a:highlight>
              <a:latin typeface="Montserrat"/>
              <a:ea typeface="Montserrat"/>
              <a:cs typeface="Montserrat"/>
              <a:sym typeface="Montserrat"/>
            </a:endParaRPr>
          </a:p>
          <a:p>
            <a:pPr indent="-317500" lvl="0" marL="457200" rtl="0" algn="l">
              <a:lnSpc>
                <a:spcPct val="135714"/>
              </a:lnSpc>
              <a:spcBef>
                <a:spcPts val="0"/>
              </a:spcBef>
              <a:spcAft>
                <a:spcPts val="0"/>
              </a:spcAft>
              <a:buSzPts val="1400"/>
              <a:buFont typeface="Montserrat"/>
              <a:buChar char="●"/>
            </a:pPr>
            <a:r>
              <a:rPr lang="en" sz="1400">
                <a:highlight>
                  <a:srgbClr val="FFFFFE"/>
                </a:highlight>
                <a:latin typeface="Montserrat"/>
                <a:ea typeface="Montserrat"/>
                <a:cs typeface="Montserrat"/>
                <a:sym typeface="Montserrat"/>
              </a:rPr>
              <a:t>Sampling with RandomOverSampler</a:t>
            </a:r>
            <a:r>
              <a:rPr lang="en" sz="1400">
                <a:highlight>
                  <a:srgbClr val="FFFFFE"/>
                </a:highlight>
                <a:latin typeface="Montserrat"/>
                <a:ea typeface="Montserrat"/>
                <a:cs typeface="Montserrat"/>
                <a:sym typeface="Montserrat"/>
              </a:rPr>
              <a:t>.</a:t>
            </a:r>
            <a:endParaRPr sz="1400">
              <a:highlight>
                <a:srgbClr val="FFFFFE"/>
              </a:highlight>
              <a:latin typeface="Montserrat"/>
              <a:ea typeface="Montserrat"/>
              <a:cs typeface="Montserrat"/>
              <a:sym typeface="Montserrat"/>
            </a:endParaRPr>
          </a:p>
          <a:p>
            <a:pPr indent="-317500" lvl="0" marL="457200" rtl="0" algn="l">
              <a:lnSpc>
                <a:spcPct val="135714"/>
              </a:lnSpc>
              <a:spcBef>
                <a:spcPts val="0"/>
              </a:spcBef>
              <a:spcAft>
                <a:spcPts val="0"/>
              </a:spcAft>
              <a:buSzPts val="1400"/>
              <a:buFont typeface="Montserrat"/>
              <a:buChar char="●"/>
            </a:pPr>
            <a:r>
              <a:rPr lang="en" sz="1400">
                <a:highlight>
                  <a:srgbClr val="FFFFFE"/>
                </a:highlight>
                <a:latin typeface="Montserrat"/>
                <a:ea typeface="Montserrat"/>
                <a:cs typeface="Montserrat"/>
                <a:sym typeface="Montserrat"/>
              </a:rPr>
              <a:t>Imputation:</a:t>
            </a:r>
            <a:endParaRPr sz="1400">
              <a:highlight>
                <a:srgbClr val="FFFFFE"/>
              </a:highlight>
              <a:latin typeface="Montserrat"/>
              <a:ea typeface="Montserrat"/>
              <a:cs typeface="Montserrat"/>
              <a:sym typeface="Montserrat"/>
            </a:endParaRPr>
          </a:p>
          <a:p>
            <a:pPr indent="-317500" lvl="1" marL="914400" rtl="0" algn="l">
              <a:lnSpc>
                <a:spcPct val="135714"/>
              </a:lnSpc>
              <a:spcBef>
                <a:spcPts val="0"/>
              </a:spcBef>
              <a:spcAft>
                <a:spcPts val="0"/>
              </a:spcAft>
              <a:buSzPts val="1400"/>
              <a:buFont typeface="Montserrat"/>
              <a:buChar char="○"/>
            </a:pPr>
            <a:r>
              <a:rPr b="1" lang="en">
                <a:highlight>
                  <a:srgbClr val="FFFFFE"/>
                </a:highlight>
                <a:latin typeface="Montserrat"/>
                <a:ea typeface="Montserrat"/>
                <a:cs typeface="Montserrat"/>
                <a:sym typeface="Montserrat"/>
              </a:rPr>
              <a:t>Most frequent</a:t>
            </a:r>
            <a:r>
              <a:rPr lang="en">
                <a:highlight>
                  <a:srgbClr val="FFFFFE"/>
                </a:highlight>
                <a:latin typeface="Montserrat"/>
                <a:ea typeface="Montserrat"/>
                <a:cs typeface="Montserrat"/>
                <a:sym typeface="Montserrat"/>
              </a:rPr>
              <a:t> for categorical variables.</a:t>
            </a:r>
            <a:endParaRPr>
              <a:highlight>
                <a:srgbClr val="FFFFFE"/>
              </a:highlight>
              <a:latin typeface="Montserrat"/>
              <a:ea typeface="Montserrat"/>
              <a:cs typeface="Montserrat"/>
              <a:sym typeface="Montserrat"/>
            </a:endParaRPr>
          </a:p>
          <a:p>
            <a:pPr indent="-317500" lvl="1" marL="914400" rtl="0" algn="l">
              <a:lnSpc>
                <a:spcPct val="135714"/>
              </a:lnSpc>
              <a:spcBef>
                <a:spcPts val="0"/>
              </a:spcBef>
              <a:spcAft>
                <a:spcPts val="0"/>
              </a:spcAft>
              <a:buSzPts val="1400"/>
              <a:buFont typeface="Montserrat"/>
              <a:buChar char="○"/>
            </a:pPr>
            <a:r>
              <a:rPr lang="en">
                <a:highlight>
                  <a:srgbClr val="FFFFFE"/>
                </a:highlight>
                <a:latin typeface="Montserrat"/>
                <a:ea typeface="Montserrat"/>
                <a:cs typeface="Montserrat"/>
                <a:sym typeface="Montserrat"/>
              </a:rPr>
              <a:t>Compared </a:t>
            </a:r>
            <a:r>
              <a:rPr lang="en">
                <a:highlight>
                  <a:srgbClr val="FFFFFE"/>
                </a:highlight>
                <a:latin typeface="Montserrat"/>
                <a:ea typeface="Montserrat"/>
                <a:cs typeface="Montserrat"/>
                <a:sym typeface="Montserrat"/>
              </a:rPr>
              <a:t>Simple Imputer, KNN Imputer, and Iterative Imputer</a:t>
            </a:r>
            <a:r>
              <a:rPr lang="en">
                <a:highlight>
                  <a:srgbClr val="FFFFFE"/>
                </a:highlight>
                <a:latin typeface="Montserrat"/>
                <a:ea typeface="Montserrat"/>
                <a:cs typeface="Montserrat"/>
                <a:sym typeface="Montserrat"/>
              </a:rPr>
              <a:t> and chose </a:t>
            </a:r>
            <a:r>
              <a:rPr b="1" lang="en">
                <a:highlight>
                  <a:srgbClr val="FFFFFE"/>
                </a:highlight>
                <a:latin typeface="Montserrat"/>
                <a:ea typeface="Montserrat"/>
                <a:cs typeface="Montserrat"/>
                <a:sym typeface="Montserrat"/>
              </a:rPr>
              <a:t>Iterative Imputer</a:t>
            </a:r>
            <a:r>
              <a:rPr lang="en">
                <a:highlight>
                  <a:srgbClr val="FFFFFE"/>
                </a:highlight>
                <a:latin typeface="Montserrat"/>
                <a:ea typeface="Montserrat"/>
                <a:cs typeface="Montserrat"/>
                <a:sym typeface="Montserrat"/>
              </a:rPr>
              <a:t> due to its flexibility.</a:t>
            </a:r>
            <a:endParaRPr>
              <a:highlight>
                <a:srgbClr val="FFFFFE"/>
              </a:highlight>
              <a:latin typeface="Montserrat"/>
              <a:ea typeface="Montserrat"/>
              <a:cs typeface="Montserrat"/>
              <a:sym typeface="Montserrat"/>
            </a:endParaRPr>
          </a:p>
          <a:p>
            <a:pPr indent="-317500" lvl="0" marL="457200" rtl="0" algn="l">
              <a:lnSpc>
                <a:spcPct val="135714"/>
              </a:lnSpc>
              <a:spcBef>
                <a:spcPts val="0"/>
              </a:spcBef>
              <a:spcAft>
                <a:spcPts val="0"/>
              </a:spcAft>
              <a:buSzPts val="1400"/>
              <a:buFont typeface="Montserrat"/>
              <a:buChar char="●"/>
            </a:pPr>
            <a:r>
              <a:rPr lang="en" sz="1400">
                <a:highlight>
                  <a:srgbClr val="FFFFFE"/>
                </a:highlight>
                <a:latin typeface="Montserrat"/>
                <a:ea typeface="Montserrat"/>
                <a:cs typeface="Montserrat"/>
                <a:sym typeface="Montserrat"/>
              </a:rPr>
              <a:t>Standardization with StandardScaler</a:t>
            </a:r>
            <a:endParaRPr sz="1400">
              <a:latin typeface="Montserrat"/>
              <a:ea typeface="Montserrat"/>
              <a:cs typeface="Montserrat"/>
              <a:sym typeface="Montserrat"/>
            </a:endParaRPr>
          </a:p>
        </p:txBody>
      </p:sp>
      <p:sp>
        <p:nvSpPr>
          <p:cNvPr id="155" name="Google Shape;155;p23"/>
          <p:cNvSpPr txBox="1"/>
          <p:nvPr>
            <p:ph idx="1" type="body"/>
          </p:nvPr>
        </p:nvSpPr>
        <p:spPr>
          <a:xfrm>
            <a:off x="5111375" y="1929450"/>
            <a:ext cx="4260300" cy="33348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b="1" lang="en" sz="1400">
                <a:highlight>
                  <a:srgbClr val="FFFFFE"/>
                </a:highlight>
                <a:latin typeface="Montserrat"/>
                <a:ea typeface="Montserrat"/>
                <a:cs typeface="Montserrat"/>
                <a:sym typeface="Montserrat"/>
              </a:rPr>
              <a:t>TRAINING</a:t>
            </a:r>
            <a:endParaRPr b="1" sz="1400">
              <a:highlight>
                <a:srgbClr val="FFFFFE"/>
              </a:highlight>
              <a:latin typeface="Montserrat"/>
              <a:ea typeface="Montserrat"/>
              <a:cs typeface="Montserrat"/>
              <a:sym typeface="Montserrat"/>
            </a:endParaRPr>
          </a:p>
          <a:p>
            <a:pPr indent="-317500" lvl="0" marL="457200" rtl="0" algn="l">
              <a:lnSpc>
                <a:spcPct val="135714"/>
              </a:lnSpc>
              <a:spcBef>
                <a:spcPts val="0"/>
              </a:spcBef>
              <a:spcAft>
                <a:spcPts val="0"/>
              </a:spcAft>
              <a:buSzPts val="1400"/>
              <a:buFont typeface="Montserrat"/>
              <a:buChar char="●"/>
            </a:pPr>
            <a:r>
              <a:rPr lang="en" sz="1400">
                <a:highlight>
                  <a:srgbClr val="FFFFFE"/>
                </a:highlight>
                <a:latin typeface="Montserrat"/>
                <a:ea typeface="Montserrat"/>
                <a:cs typeface="Montserrat"/>
                <a:sym typeface="Montserrat"/>
              </a:rPr>
              <a:t>K Nearest Neighbor</a:t>
            </a:r>
            <a:endParaRPr sz="1400">
              <a:highlight>
                <a:srgbClr val="FFFFFE"/>
              </a:highlight>
              <a:latin typeface="Montserrat"/>
              <a:ea typeface="Montserrat"/>
              <a:cs typeface="Montserrat"/>
              <a:sym typeface="Montserrat"/>
            </a:endParaRPr>
          </a:p>
          <a:p>
            <a:pPr indent="-317500" lvl="0" marL="457200" rtl="0" algn="l">
              <a:lnSpc>
                <a:spcPct val="135714"/>
              </a:lnSpc>
              <a:spcBef>
                <a:spcPts val="0"/>
              </a:spcBef>
              <a:spcAft>
                <a:spcPts val="0"/>
              </a:spcAft>
              <a:buSzPts val="1400"/>
              <a:buFont typeface="Montserrat"/>
              <a:buChar char="●"/>
            </a:pPr>
            <a:r>
              <a:rPr lang="en" sz="1400">
                <a:highlight>
                  <a:srgbClr val="FFFFFE"/>
                </a:highlight>
                <a:latin typeface="Montserrat"/>
                <a:ea typeface="Montserrat"/>
                <a:cs typeface="Montserrat"/>
                <a:sym typeface="Montserrat"/>
              </a:rPr>
              <a:t>Random Forest</a:t>
            </a:r>
            <a:endParaRPr sz="1400">
              <a:highlight>
                <a:srgbClr val="FFFFFE"/>
              </a:highlight>
              <a:latin typeface="Montserrat"/>
              <a:ea typeface="Montserrat"/>
              <a:cs typeface="Montserrat"/>
              <a:sym typeface="Montserrat"/>
            </a:endParaRPr>
          </a:p>
          <a:p>
            <a:pPr indent="-317500" lvl="0" marL="457200" rtl="0" algn="l">
              <a:lnSpc>
                <a:spcPct val="135714"/>
              </a:lnSpc>
              <a:spcBef>
                <a:spcPts val="0"/>
              </a:spcBef>
              <a:spcAft>
                <a:spcPts val="0"/>
              </a:spcAft>
              <a:buSzPts val="1400"/>
              <a:buFont typeface="Montserrat"/>
              <a:buChar char="●"/>
            </a:pPr>
            <a:r>
              <a:rPr lang="en" sz="1400">
                <a:highlight>
                  <a:srgbClr val="FFFFFE"/>
                </a:highlight>
                <a:latin typeface="Montserrat"/>
                <a:ea typeface="Montserrat"/>
                <a:cs typeface="Montserrat"/>
                <a:sym typeface="Montserrat"/>
              </a:rPr>
              <a:t>Gradient Boosting</a:t>
            </a:r>
            <a:endParaRPr sz="1400">
              <a:highlight>
                <a:srgbClr val="FFFFFE"/>
              </a:highlight>
              <a:latin typeface="Montserrat"/>
              <a:ea typeface="Montserrat"/>
              <a:cs typeface="Montserrat"/>
              <a:sym typeface="Montserrat"/>
            </a:endParaRPr>
          </a:p>
          <a:p>
            <a:pPr indent="-317500" lvl="0" marL="457200" rtl="0" algn="l">
              <a:lnSpc>
                <a:spcPct val="135714"/>
              </a:lnSpc>
              <a:spcBef>
                <a:spcPts val="0"/>
              </a:spcBef>
              <a:spcAft>
                <a:spcPts val="0"/>
              </a:spcAft>
              <a:buSzPts val="1400"/>
              <a:buFont typeface="Montserrat"/>
              <a:buChar char="●"/>
            </a:pPr>
            <a:r>
              <a:rPr lang="en" sz="1400">
                <a:highlight>
                  <a:srgbClr val="FFFFFE"/>
                </a:highlight>
                <a:latin typeface="Montserrat"/>
                <a:ea typeface="Montserrat"/>
                <a:cs typeface="Montserrat"/>
                <a:sym typeface="Montserrat"/>
              </a:rPr>
              <a:t>Gaussian Naive BayeS</a:t>
            </a:r>
            <a:endParaRPr sz="1400">
              <a:highlight>
                <a:srgbClr val="FFFFFE"/>
              </a:highlight>
              <a:latin typeface="Montserrat"/>
              <a:ea typeface="Montserrat"/>
              <a:cs typeface="Montserrat"/>
              <a:sym typeface="Montserrat"/>
            </a:endParaRPr>
          </a:p>
          <a:p>
            <a:pPr indent="-317500" lvl="0" marL="457200" rtl="0" algn="l">
              <a:lnSpc>
                <a:spcPct val="135714"/>
              </a:lnSpc>
              <a:spcBef>
                <a:spcPts val="0"/>
              </a:spcBef>
              <a:spcAft>
                <a:spcPts val="0"/>
              </a:spcAft>
              <a:buSzPts val="1400"/>
              <a:buFont typeface="Montserrat"/>
              <a:buChar char="●"/>
            </a:pPr>
            <a:r>
              <a:rPr lang="en" sz="1400">
                <a:highlight>
                  <a:srgbClr val="FFFFFE"/>
                </a:highlight>
                <a:latin typeface="Montserrat"/>
                <a:ea typeface="Montserrat"/>
                <a:cs typeface="Montserrat"/>
                <a:sym typeface="Montserrat"/>
              </a:rPr>
              <a:t>Support Vector Machines</a:t>
            </a:r>
            <a:endParaRPr sz="1400">
              <a:highlight>
                <a:srgbClr val="FFFFFE"/>
              </a:highlight>
              <a:latin typeface="Montserrat"/>
              <a:ea typeface="Montserrat"/>
              <a:cs typeface="Montserrat"/>
              <a:sym typeface="Montserrat"/>
            </a:endParaRPr>
          </a:p>
          <a:p>
            <a:pPr indent="0" lvl="0" marL="0" rtl="0" algn="l">
              <a:lnSpc>
                <a:spcPct val="135714"/>
              </a:lnSpc>
              <a:spcBef>
                <a:spcPts val="0"/>
              </a:spcBef>
              <a:spcAft>
                <a:spcPts val="0"/>
              </a:spcAft>
              <a:buNone/>
            </a:pPr>
            <a:r>
              <a:t/>
            </a:r>
            <a:endParaRPr sz="1400">
              <a:highlight>
                <a:srgbClr val="FFFFFE"/>
              </a:highlight>
              <a:latin typeface="Montserrat"/>
              <a:ea typeface="Montserrat"/>
              <a:cs typeface="Montserrat"/>
              <a:sym typeface="Montserrat"/>
            </a:endParaRPr>
          </a:p>
          <a:p>
            <a:pPr indent="0" lvl="0" marL="0" rtl="0" algn="l">
              <a:lnSpc>
                <a:spcPct val="135714"/>
              </a:lnSpc>
              <a:spcBef>
                <a:spcPts val="0"/>
              </a:spcBef>
              <a:spcAft>
                <a:spcPts val="0"/>
              </a:spcAft>
              <a:buNone/>
            </a:pPr>
            <a:r>
              <a:rPr lang="en" sz="1400">
                <a:highlight>
                  <a:srgbClr val="FFFFFE"/>
                </a:highlight>
                <a:latin typeface="Montserrat"/>
                <a:ea typeface="Montserrat"/>
                <a:cs typeface="Montserrat"/>
                <a:sym typeface="Montserrat"/>
              </a:rPr>
              <a:t>Performance Evaluation:</a:t>
            </a:r>
            <a:endParaRPr sz="1400">
              <a:highlight>
                <a:srgbClr val="FFFFFE"/>
              </a:highlight>
              <a:latin typeface="Montserrat"/>
              <a:ea typeface="Montserrat"/>
              <a:cs typeface="Montserrat"/>
              <a:sym typeface="Montserrat"/>
            </a:endParaRPr>
          </a:p>
          <a:p>
            <a:pPr indent="-317500" lvl="0" marL="457200" rtl="0" algn="l">
              <a:lnSpc>
                <a:spcPct val="135714"/>
              </a:lnSpc>
              <a:spcBef>
                <a:spcPts val="0"/>
              </a:spcBef>
              <a:spcAft>
                <a:spcPts val="0"/>
              </a:spcAft>
              <a:buSzPts val="1400"/>
              <a:buFont typeface="Montserrat"/>
              <a:buChar char="●"/>
            </a:pPr>
            <a:r>
              <a:rPr lang="en" sz="1400">
                <a:highlight>
                  <a:srgbClr val="FFFFFE"/>
                </a:highlight>
                <a:latin typeface="Montserrat"/>
                <a:ea typeface="Montserrat"/>
                <a:cs typeface="Montserrat"/>
                <a:sym typeface="Montserrat"/>
              </a:rPr>
              <a:t>Accuracy and Recall</a:t>
            </a:r>
            <a:endParaRPr sz="1400">
              <a:highlight>
                <a:srgbClr val="FFFFFE"/>
              </a:highlight>
              <a:latin typeface="Montserrat"/>
              <a:ea typeface="Montserrat"/>
              <a:cs typeface="Montserrat"/>
              <a:sym typeface="Montserrat"/>
            </a:endParaRPr>
          </a:p>
          <a:p>
            <a:pPr indent="-317500" lvl="0" marL="457200" rtl="0" algn="l">
              <a:lnSpc>
                <a:spcPct val="135714"/>
              </a:lnSpc>
              <a:spcBef>
                <a:spcPts val="0"/>
              </a:spcBef>
              <a:spcAft>
                <a:spcPts val="0"/>
              </a:spcAft>
              <a:buSzPts val="1400"/>
              <a:buFont typeface="Montserrat"/>
              <a:buChar char="●"/>
            </a:pPr>
            <a:r>
              <a:rPr lang="en" sz="1400">
                <a:highlight>
                  <a:srgbClr val="FFFFFE"/>
                </a:highlight>
                <a:latin typeface="Montserrat"/>
                <a:ea typeface="Montserrat"/>
                <a:cs typeface="Montserrat"/>
                <a:sym typeface="Montserrat"/>
              </a:rPr>
              <a:t>AUC ROC curve</a:t>
            </a:r>
            <a:endParaRPr sz="1400">
              <a:highlight>
                <a:srgbClr val="FFFFFE"/>
              </a:highlight>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61" name="Google Shape;161;p24"/>
          <p:cNvSpPr/>
          <p:nvPr/>
        </p:nvSpPr>
        <p:spPr>
          <a:xfrm>
            <a:off x="83700" y="1142900"/>
            <a:ext cx="1628400" cy="5727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Background studies</a:t>
            </a:r>
            <a:endParaRPr sz="1500">
              <a:latin typeface="Montserrat"/>
              <a:ea typeface="Montserrat"/>
              <a:cs typeface="Montserrat"/>
              <a:sym typeface="Montserrat"/>
            </a:endParaRPr>
          </a:p>
        </p:txBody>
      </p:sp>
      <p:sp>
        <p:nvSpPr>
          <p:cNvPr id="162" name="Google Shape;162;p24"/>
          <p:cNvSpPr/>
          <p:nvPr/>
        </p:nvSpPr>
        <p:spPr>
          <a:xfrm>
            <a:off x="1497000" y="1142900"/>
            <a:ext cx="1734900" cy="5727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Features selection</a:t>
            </a:r>
            <a:endParaRPr sz="1500">
              <a:latin typeface="Montserrat"/>
              <a:ea typeface="Montserrat"/>
              <a:cs typeface="Montserrat"/>
              <a:sym typeface="Montserrat"/>
            </a:endParaRPr>
          </a:p>
        </p:txBody>
      </p:sp>
      <p:sp>
        <p:nvSpPr>
          <p:cNvPr id="163" name="Google Shape;163;p24"/>
          <p:cNvSpPr/>
          <p:nvPr/>
        </p:nvSpPr>
        <p:spPr>
          <a:xfrm>
            <a:off x="3009325" y="1142900"/>
            <a:ext cx="2418300" cy="5727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Data preprocessing</a:t>
            </a:r>
            <a:endParaRPr sz="1500">
              <a:latin typeface="Montserrat"/>
              <a:ea typeface="Montserrat"/>
              <a:cs typeface="Montserrat"/>
              <a:sym typeface="Montserrat"/>
            </a:endParaRPr>
          </a:p>
        </p:txBody>
      </p:sp>
      <p:sp>
        <p:nvSpPr>
          <p:cNvPr id="164" name="Google Shape;164;p24"/>
          <p:cNvSpPr/>
          <p:nvPr/>
        </p:nvSpPr>
        <p:spPr>
          <a:xfrm>
            <a:off x="5192000" y="1142900"/>
            <a:ext cx="2093400" cy="5727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Model selection</a:t>
            </a:r>
            <a:endParaRPr sz="1500">
              <a:latin typeface="Montserrat"/>
              <a:ea typeface="Montserrat"/>
              <a:cs typeface="Montserrat"/>
              <a:sym typeface="Montserrat"/>
            </a:endParaRPr>
          </a:p>
        </p:txBody>
      </p:sp>
      <p:sp>
        <p:nvSpPr>
          <p:cNvPr id="165" name="Google Shape;165;p24"/>
          <p:cNvSpPr/>
          <p:nvPr/>
        </p:nvSpPr>
        <p:spPr>
          <a:xfrm>
            <a:off x="7044900" y="1142900"/>
            <a:ext cx="2015400" cy="572700"/>
          </a:xfrm>
          <a:prstGeom prst="chevron">
            <a:avLst>
              <a:gd fmla="val 50000" name="adj"/>
            </a:avLst>
          </a:prstGeom>
          <a:solidFill>
            <a:srgbClr val="01AF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latin typeface="Montserrat"/>
                <a:ea typeface="Montserrat"/>
                <a:cs typeface="Montserrat"/>
                <a:sym typeface="Montserrat"/>
              </a:rPr>
              <a:t>Case Studies</a:t>
            </a:r>
            <a:endParaRPr b="1" sz="1500">
              <a:latin typeface="Montserrat"/>
              <a:ea typeface="Montserrat"/>
              <a:cs typeface="Montserrat"/>
              <a:sym typeface="Montserrat"/>
            </a:endParaRPr>
          </a:p>
        </p:txBody>
      </p:sp>
      <p:sp>
        <p:nvSpPr>
          <p:cNvPr id="166" name="Google Shape;166;p24"/>
          <p:cNvSpPr txBox="1"/>
          <p:nvPr>
            <p:ph idx="1" type="body"/>
          </p:nvPr>
        </p:nvSpPr>
        <p:spPr>
          <a:xfrm>
            <a:off x="1684500" y="2057400"/>
            <a:ext cx="57750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b="1" lang="en" sz="1600">
                <a:solidFill>
                  <a:srgbClr val="0E101A"/>
                </a:solidFill>
                <a:latin typeface="Montserrat"/>
                <a:ea typeface="Montserrat"/>
                <a:cs typeface="Montserrat"/>
                <a:sym typeface="Montserrat"/>
              </a:rPr>
              <a:t>MAINTENANCE PRIORITIZATION FRAMEWORK</a:t>
            </a:r>
            <a:endParaRPr b="1" sz="1600">
              <a:solidFill>
                <a:srgbClr val="0E101A"/>
              </a:solidFill>
              <a:latin typeface="Montserrat"/>
              <a:ea typeface="Montserrat"/>
              <a:cs typeface="Montserrat"/>
              <a:sym typeface="Montserrat"/>
            </a:endParaRPr>
          </a:p>
          <a:p>
            <a:pPr indent="-330200" lvl="0" marL="457200" rtl="0" algn="l">
              <a:spcBef>
                <a:spcPts val="0"/>
              </a:spcBef>
              <a:spcAft>
                <a:spcPts val="0"/>
              </a:spcAft>
              <a:buClr>
                <a:srgbClr val="0E101A"/>
              </a:buClr>
              <a:buSzPts val="1600"/>
              <a:buFont typeface="Montserrat"/>
              <a:buChar char="●"/>
            </a:pPr>
            <a:r>
              <a:rPr lang="en" sz="1600">
                <a:solidFill>
                  <a:srgbClr val="0E101A"/>
                </a:solidFill>
                <a:latin typeface="Montserrat"/>
                <a:ea typeface="Montserrat"/>
                <a:cs typeface="Montserrat"/>
                <a:sym typeface="Montserrat"/>
              </a:rPr>
              <a:t>The availability of alternative routes</a:t>
            </a:r>
            <a:endParaRPr sz="1600">
              <a:solidFill>
                <a:srgbClr val="0E101A"/>
              </a:solidFill>
              <a:latin typeface="Montserrat"/>
              <a:ea typeface="Montserrat"/>
              <a:cs typeface="Montserrat"/>
              <a:sym typeface="Montserrat"/>
            </a:endParaRPr>
          </a:p>
          <a:p>
            <a:pPr indent="-330200" lvl="0" marL="457200" rtl="0" algn="l">
              <a:spcBef>
                <a:spcPts val="0"/>
              </a:spcBef>
              <a:spcAft>
                <a:spcPts val="0"/>
              </a:spcAft>
              <a:buClr>
                <a:srgbClr val="0E101A"/>
              </a:buClr>
              <a:buSzPts val="1600"/>
              <a:buFont typeface="Montserrat"/>
              <a:buChar char="●"/>
            </a:pPr>
            <a:r>
              <a:rPr lang="en" sz="1600">
                <a:solidFill>
                  <a:srgbClr val="0E101A"/>
                </a:solidFill>
                <a:latin typeface="Montserrat"/>
                <a:ea typeface="Montserrat"/>
                <a:cs typeface="Montserrat"/>
                <a:sym typeface="Montserrat"/>
              </a:rPr>
              <a:t>Bridge size</a:t>
            </a:r>
            <a:endParaRPr sz="1600">
              <a:solidFill>
                <a:srgbClr val="0E101A"/>
              </a:solidFill>
              <a:latin typeface="Montserrat"/>
              <a:ea typeface="Montserrat"/>
              <a:cs typeface="Montserrat"/>
              <a:sym typeface="Montserrat"/>
            </a:endParaRPr>
          </a:p>
          <a:p>
            <a:pPr indent="-330200" lvl="0" marL="457200" rtl="0" algn="l">
              <a:spcBef>
                <a:spcPts val="0"/>
              </a:spcBef>
              <a:spcAft>
                <a:spcPts val="0"/>
              </a:spcAft>
              <a:buClr>
                <a:srgbClr val="0E101A"/>
              </a:buClr>
              <a:buSzPts val="1600"/>
              <a:buFont typeface="Montserrat"/>
              <a:buChar char="●"/>
            </a:pPr>
            <a:r>
              <a:rPr lang="en" sz="1600">
                <a:solidFill>
                  <a:srgbClr val="0E101A"/>
                </a:solidFill>
                <a:latin typeface="Montserrat"/>
                <a:ea typeface="Montserrat"/>
                <a:cs typeface="Montserrat"/>
                <a:sym typeface="Montserrat"/>
              </a:rPr>
              <a:t>Traffic amount</a:t>
            </a:r>
            <a:endParaRPr sz="1600">
              <a:solidFill>
                <a:srgbClr val="0E101A"/>
              </a:solidFill>
              <a:latin typeface="Montserrat"/>
              <a:ea typeface="Montserrat"/>
              <a:cs typeface="Montserrat"/>
              <a:sym typeface="Montserrat"/>
            </a:endParaRPr>
          </a:p>
          <a:p>
            <a:pPr indent="-330200" lvl="0" marL="457200" rtl="0" algn="l">
              <a:spcBef>
                <a:spcPts val="0"/>
              </a:spcBef>
              <a:spcAft>
                <a:spcPts val="0"/>
              </a:spcAft>
              <a:buClr>
                <a:srgbClr val="0E101A"/>
              </a:buClr>
              <a:buSzPts val="1600"/>
              <a:buFont typeface="Montserrat"/>
              <a:buChar char="●"/>
            </a:pPr>
            <a:r>
              <a:rPr lang="en" sz="1600">
                <a:solidFill>
                  <a:srgbClr val="0E101A"/>
                </a:solidFill>
                <a:latin typeface="Montserrat"/>
                <a:ea typeface="Montserrat"/>
                <a:cs typeface="Montserrat"/>
                <a:sym typeface="Montserrat"/>
              </a:rPr>
              <a:t>Estimated maintenance cost</a:t>
            </a:r>
            <a:endParaRPr sz="160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Analysis &amp; Results</a:t>
            </a:r>
            <a:endParaRPr/>
          </a:p>
          <a:p>
            <a:pPr indent="0" lvl="0" marL="0" rtl="0" algn="l">
              <a:spcBef>
                <a:spcPts val="0"/>
              </a:spcBef>
              <a:spcAft>
                <a:spcPts val="0"/>
              </a:spcAft>
              <a:buNone/>
            </a:pPr>
            <a:r>
              <a:t/>
            </a:r>
            <a:endParaRPr/>
          </a:p>
        </p:txBody>
      </p:sp>
      <p:graphicFrame>
        <p:nvGraphicFramePr>
          <p:cNvPr id="172" name="Google Shape;172;p25"/>
          <p:cNvGraphicFramePr/>
          <p:nvPr/>
        </p:nvGraphicFramePr>
        <p:xfrm>
          <a:off x="167300" y="1104425"/>
          <a:ext cx="3000000" cy="3000000"/>
        </p:xfrm>
        <a:graphic>
          <a:graphicData uri="http://schemas.openxmlformats.org/drawingml/2006/table">
            <a:tbl>
              <a:tblPr>
                <a:noFill/>
                <a:tableStyleId>{B023A1E1-B79F-4AD8-B3E8-61AE4EC087AA}</a:tableStyleId>
              </a:tblPr>
              <a:tblGrid>
                <a:gridCol w="1770075"/>
                <a:gridCol w="835075"/>
                <a:gridCol w="947275"/>
              </a:tblGrid>
              <a:tr h="313175">
                <a:tc>
                  <a:txBody>
                    <a:bodyPr/>
                    <a:lstStyle/>
                    <a:p>
                      <a:pPr indent="0" lvl="0" marL="0" rtl="0" algn="l">
                        <a:spcBef>
                          <a:spcPts val="0"/>
                        </a:spcBef>
                        <a:spcAft>
                          <a:spcPts val="0"/>
                        </a:spcAft>
                        <a:buNone/>
                      </a:pPr>
                      <a:r>
                        <a:rPr b="1" lang="en" sz="1000">
                          <a:latin typeface="Montserrat"/>
                          <a:ea typeface="Montserrat"/>
                          <a:cs typeface="Montserrat"/>
                          <a:sym typeface="Montserrat"/>
                        </a:rPr>
                        <a:t>Classification Model</a:t>
                      </a:r>
                      <a:endParaRPr b="1" sz="1000">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Montserrat"/>
                          <a:ea typeface="Montserrat"/>
                          <a:cs typeface="Montserrat"/>
                          <a:sym typeface="Montserrat"/>
                        </a:rPr>
                        <a:t>Accuracy</a:t>
                      </a:r>
                      <a:endParaRPr b="1" sz="1000">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Montserrat"/>
                          <a:ea typeface="Montserrat"/>
                          <a:cs typeface="Montserrat"/>
                          <a:sym typeface="Montserrat"/>
                        </a:rPr>
                        <a:t>OVR AUC</a:t>
                      </a:r>
                      <a:endParaRPr b="1" sz="1000">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179100">
                <a:tc>
                  <a:txBody>
                    <a:bodyPr/>
                    <a:lstStyle/>
                    <a:p>
                      <a:pPr indent="0" lvl="0" marL="0" rtl="0" algn="l">
                        <a:spcBef>
                          <a:spcPts val="0"/>
                        </a:spcBef>
                        <a:spcAft>
                          <a:spcPts val="0"/>
                        </a:spcAft>
                        <a:buNone/>
                      </a:pPr>
                      <a:r>
                        <a:rPr lang="en" sz="1000">
                          <a:latin typeface="Montserrat"/>
                          <a:ea typeface="Montserrat"/>
                          <a:cs typeface="Montserrat"/>
                          <a:sym typeface="Montserrat"/>
                        </a:rPr>
                        <a:t>K Nearest Neighbor</a:t>
                      </a:r>
                      <a:endParaRPr sz="1000">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Montserrat"/>
                          <a:ea typeface="Montserrat"/>
                          <a:cs typeface="Montserrat"/>
                          <a:sym typeface="Montserrat"/>
                        </a:rPr>
                        <a:t>0.753</a:t>
                      </a:r>
                      <a:endParaRPr sz="1000">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Montserrat"/>
                          <a:ea typeface="Montserrat"/>
                          <a:cs typeface="Montserrat"/>
                          <a:sym typeface="Montserrat"/>
                        </a:rPr>
                        <a:t>0.749</a:t>
                      </a:r>
                      <a:endParaRPr sz="1000">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120525">
                <a:tc>
                  <a:txBody>
                    <a:bodyPr/>
                    <a:lstStyle/>
                    <a:p>
                      <a:pPr indent="0" lvl="0" marL="0" rtl="0" algn="l">
                        <a:spcBef>
                          <a:spcPts val="0"/>
                        </a:spcBef>
                        <a:spcAft>
                          <a:spcPts val="0"/>
                        </a:spcAft>
                        <a:buNone/>
                      </a:pPr>
                      <a:r>
                        <a:rPr lang="en" sz="1000">
                          <a:latin typeface="Montserrat"/>
                          <a:ea typeface="Montserrat"/>
                          <a:cs typeface="Montserrat"/>
                          <a:sym typeface="Montserrat"/>
                        </a:rPr>
                        <a:t>Gaussian Naive Bayes</a:t>
                      </a:r>
                      <a:endParaRPr sz="1000">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Montserrat"/>
                          <a:ea typeface="Montserrat"/>
                          <a:cs typeface="Montserrat"/>
                          <a:sym typeface="Montserrat"/>
                        </a:rPr>
                        <a:t>0.478</a:t>
                      </a:r>
                      <a:endParaRPr sz="1000">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Montserrat"/>
                          <a:ea typeface="Montserrat"/>
                          <a:cs typeface="Montserrat"/>
                          <a:sym typeface="Montserrat"/>
                        </a:rPr>
                        <a:t>0.823</a:t>
                      </a:r>
                      <a:endParaRPr sz="1000">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282700">
                <a:tc>
                  <a:txBody>
                    <a:bodyPr/>
                    <a:lstStyle/>
                    <a:p>
                      <a:pPr indent="0" lvl="0" marL="0" rtl="0" algn="l">
                        <a:spcBef>
                          <a:spcPts val="0"/>
                        </a:spcBef>
                        <a:spcAft>
                          <a:spcPts val="0"/>
                        </a:spcAft>
                        <a:buNone/>
                      </a:pPr>
                      <a:r>
                        <a:rPr lang="en" sz="1000">
                          <a:latin typeface="Montserrat"/>
                          <a:ea typeface="Montserrat"/>
                          <a:cs typeface="Montserrat"/>
                          <a:sym typeface="Montserrat"/>
                        </a:rPr>
                        <a:t>Support Vector Machine</a:t>
                      </a:r>
                      <a:endParaRPr sz="1000">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Montserrat"/>
                          <a:ea typeface="Montserrat"/>
                          <a:cs typeface="Montserrat"/>
                          <a:sym typeface="Montserrat"/>
                        </a:rPr>
                        <a:t>0.627</a:t>
                      </a:r>
                      <a:endParaRPr sz="1000">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Montserrat"/>
                          <a:ea typeface="Montserrat"/>
                          <a:cs typeface="Montserrat"/>
                          <a:sym typeface="Montserrat"/>
                        </a:rPr>
                        <a:t>0.764</a:t>
                      </a:r>
                      <a:endParaRPr sz="1000">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1000">
                          <a:highlight>
                            <a:schemeClr val="dk1"/>
                          </a:highlight>
                          <a:latin typeface="Montserrat"/>
                          <a:ea typeface="Montserrat"/>
                          <a:cs typeface="Montserrat"/>
                          <a:sym typeface="Montserrat"/>
                        </a:rPr>
                        <a:t>Random Forest</a:t>
                      </a:r>
                      <a:endParaRPr sz="1000">
                        <a:highlight>
                          <a:schemeClr val="dk1"/>
                        </a:highlight>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highlight>
                            <a:schemeClr val="dk1"/>
                          </a:highlight>
                          <a:latin typeface="Montserrat"/>
                          <a:ea typeface="Montserrat"/>
                          <a:cs typeface="Montserrat"/>
                          <a:sym typeface="Montserrat"/>
                        </a:rPr>
                        <a:t>0.778</a:t>
                      </a:r>
                      <a:endParaRPr sz="1000">
                        <a:highlight>
                          <a:schemeClr val="dk1"/>
                        </a:highlight>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highlight>
                            <a:schemeClr val="dk1"/>
                          </a:highlight>
                          <a:latin typeface="Montserrat"/>
                          <a:ea typeface="Montserrat"/>
                          <a:cs typeface="Montserrat"/>
                          <a:sym typeface="Montserrat"/>
                        </a:rPr>
                        <a:t>0.919</a:t>
                      </a:r>
                      <a:endParaRPr sz="1000">
                        <a:highlight>
                          <a:schemeClr val="dk1"/>
                        </a:highlight>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169325">
                <a:tc>
                  <a:txBody>
                    <a:bodyPr/>
                    <a:lstStyle/>
                    <a:p>
                      <a:pPr indent="0" lvl="0" marL="0" rtl="0" algn="l">
                        <a:spcBef>
                          <a:spcPts val="0"/>
                        </a:spcBef>
                        <a:spcAft>
                          <a:spcPts val="0"/>
                        </a:spcAft>
                        <a:buNone/>
                      </a:pPr>
                      <a:r>
                        <a:rPr lang="en" sz="1000">
                          <a:latin typeface="Montserrat"/>
                          <a:ea typeface="Montserrat"/>
                          <a:cs typeface="Montserrat"/>
                          <a:sym typeface="Montserrat"/>
                        </a:rPr>
                        <a:t>Gradient Boosting</a:t>
                      </a:r>
                      <a:endParaRPr sz="1000">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Montserrat"/>
                          <a:ea typeface="Montserrat"/>
                          <a:cs typeface="Montserrat"/>
                          <a:sym typeface="Montserrat"/>
                        </a:rPr>
                        <a:t>0.741</a:t>
                      </a:r>
                      <a:endParaRPr sz="1000">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Montserrat"/>
                          <a:ea typeface="Montserrat"/>
                          <a:cs typeface="Montserrat"/>
                          <a:sym typeface="Montserrat"/>
                        </a:rPr>
                        <a:t>0.846</a:t>
                      </a:r>
                      <a:endParaRPr sz="1000">
                        <a:latin typeface="Montserrat"/>
                        <a:ea typeface="Montserrat"/>
                        <a:cs typeface="Montserrat"/>
                        <a:sym typeface="Montserrat"/>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pic>
        <p:nvPicPr>
          <p:cNvPr id="173" name="Google Shape;173;p25"/>
          <p:cNvPicPr preferRelativeResize="0"/>
          <p:nvPr/>
        </p:nvPicPr>
        <p:blipFill>
          <a:blip r:embed="rId3">
            <a:alphaModFix/>
          </a:blip>
          <a:stretch>
            <a:fillRect/>
          </a:stretch>
        </p:blipFill>
        <p:spPr>
          <a:xfrm>
            <a:off x="3721825" y="1188600"/>
            <a:ext cx="2640330" cy="1920240"/>
          </a:xfrm>
          <a:prstGeom prst="rect">
            <a:avLst/>
          </a:prstGeom>
          <a:noFill/>
          <a:ln>
            <a:noFill/>
          </a:ln>
        </p:spPr>
      </p:pic>
      <p:pic>
        <p:nvPicPr>
          <p:cNvPr id="174" name="Google Shape;174;p25"/>
          <p:cNvPicPr preferRelativeResize="0"/>
          <p:nvPr/>
        </p:nvPicPr>
        <p:blipFill>
          <a:blip r:embed="rId4">
            <a:alphaModFix/>
          </a:blip>
          <a:stretch>
            <a:fillRect/>
          </a:stretch>
        </p:blipFill>
        <p:spPr>
          <a:xfrm>
            <a:off x="6364250" y="1188608"/>
            <a:ext cx="2669134" cy="1920240"/>
          </a:xfrm>
          <a:prstGeom prst="rect">
            <a:avLst/>
          </a:prstGeom>
          <a:noFill/>
          <a:ln>
            <a:noFill/>
          </a:ln>
        </p:spPr>
      </p:pic>
      <p:pic>
        <p:nvPicPr>
          <p:cNvPr id="175" name="Google Shape;175;p25"/>
          <p:cNvPicPr preferRelativeResize="0"/>
          <p:nvPr/>
        </p:nvPicPr>
        <p:blipFill>
          <a:blip r:embed="rId5">
            <a:alphaModFix/>
          </a:blip>
          <a:stretch>
            <a:fillRect/>
          </a:stretch>
        </p:blipFill>
        <p:spPr>
          <a:xfrm>
            <a:off x="6373850" y="3202640"/>
            <a:ext cx="2649931" cy="1920240"/>
          </a:xfrm>
          <a:prstGeom prst="rect">
            <a:avLst/>
          </a:prstGeom>
          <a:noFill/>
          <a:ln>
            <a:noFill/>
          </a:ln>
        </p:spPr>
      </p:pic>
      <p:pic>
        <p:nvPicPr>
          <p:cNvPr id="176" name="Google Shape;176;p25"/>
          <p:cNvPicPr preferRelativeResize="0"/>
          <p:nvPr/>
        </p:nvPicPr>
        <p:blipFill>
          <a:blip r:embed="rId6">
            <a:alphaModFix/>
          </a:blip>
          <a:stretch>
            <a:fillRect/>
          </a:stretch>
        </p:blipFill>
        <p:spPr>
          <a:xfrm>
            <a:off x="163288" y="3202638"/>
            <a:ext cx="3552444" cy="1920240"/>
          </a:xfrm>
          <a:prstGeom prst="rect">
            <a:avLst/>
          </a:prstGeom>
          <a:noFill/>
          <a:ln>
            <a:noFill/>
          </a:ln>
        </p:spPr>
      </p:pic>
      <p:pic>
        <p:nvPicPr>
          <p:cNvPr id="177" name="Google Shape;177;p25"/>
          <p:cNvPicPr preferRelativeResize="0"/>
          <p:nvPr/>
        </p:nvPicPr>
        <p:blipFill>
          <a:blip r:embed="rId7">
            <a:alphaModFix/>
          </a:blip>
          <a:stretch>
            <a:fillRect/>
          </a:stretch>
        </p:blipFill>
        <p:spPr>
          <a:xfrm>
            <a:off x="3721825" y="3202638"/>
            <a:ext cx="2669134" cy="1920240"/>
          </a:xfrm>
          <a:prstGeom prst="rect">
            <a:avLst/>
          </a:prstGeom>
          <a:noFill/>
          <a:ln>
            <a:noFill/>
          </a:ln>
        </p:spPr>
      </p:pic>
      <p:sp>
        <p:nvSpPr>
          <p:cNvPr id="178" name="Google Shape;178;p25"/>
          <p:cNvSpPr/>
          <p:nvPr/>
        </p:nvSpPr>
        <p:spPr>
          <a:xfrm>
            <a:off x="1288300" y="4450550"/>
            <a:ext cx="1825200" cy="4098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rot="-2862817">
            <a:off x="1522455" y="3708753"/>
            <a:ext cx="273320" cy="361226"/>
          </a:xfrm>
          <a:prstGeom prst="up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Analysis &amp; Results</a:t>
            </a:r>
            <a:endParaRPr/>
          </a:p>
          <a:p>
            <a:pPr indent="0" lvl="0" marL="0" rtl="0" algn="l">
              <a:spcBef>
                <a:spcPts val="0"/>
              </a:spcBef>
              <a:spcAft>
                <a:spcPts val="0"/>
              </a:spcAft>
              <a:buNone/>
            </a:pPr>
            <a:r>
              <a:t/>
            </a:r>
            <a:endParaRPr/>
          </a:p>
        </p:txBody>
      </p:sp>
      <p:sp>
        <p:nvSpPr>
          <p:cNvPr id="185" name="Google Shape;185;p26"/>
          <p:cNvSpPr txBox="1"/>
          <p:nvPr>
            <p:ph idx="1" type="body"/>
          </p:nvPr>
        </p:nvSpPr>
        <p:spPr>
          <a:xfrm>
            <a:off x="311700" y="1234075"/>
            <a:ext cx="35622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latin typeface="Montserrat"/>
                <a:ea typeface="Montserrat"/>
                <a:cs typeface="Montserrat"/>
                <a:sym typeface="Montserrat"/>
              </a:rPr>
              <a:t>Best M</a:t>
            </a:r>
            <a:r>
              <a:rPr b="1" lang="en" sz="1500">
                <a:latin typeface="Montserrat"/>
                <a:ea typeface="Montserrat"/>
                <a:cs typeface="Montserrat"/>
                <a:sym typeface="Montserrat"/>
              </a:rPr>
              <a:t>odel: </a:t>
            </a:r>
            <a:br>
              <a:rPr lang="en" sz="1500">
                <a:latin typeface="Montserrat"/>
                <a:ea typeface="Montserrat"/>
                <a:cs typeface="Montserrat"/>
                <a:sym typeface="Montserrat"/>
              </a:rPr>
            </a:br>
            <a:r>
              <a:rPr lang="en" sz="1500">
                <a:latin typeface="Montserrat"/>
                <a:ea typeface="Montserrat"/>
                <a:cs typeface="Montserrat"/>
                <a:sym typeface="Montserrat"/>
              </a:rPr>
              <a:t>Random Forest Classifier</a:t>
            </a:r>
            <a:endParaRPr sz="1500">
              <a:latin typeface="Montserrat"/>
              <a:ea typeface="Montserrat"/>
              <a:cs typeface="Montserrat"/>
              <a:sym typeface="Montserrat"/>
            </a:endParaRPr>
          </a:p>
          <a:p>
            <a:pPr indent="0" lvl="0" marL="0" rtl="0" algn="l">
              <a:spcBef>
                <a:spcPts val="1200"/>
              </a:spcBef>
              <a:spcAft>
                <a:spcPts val="1200"/>
              </a:spcAft>
              <a:buNone/>
            </a:pPr>
            <a:r>
              <a:t/>
            </a:r>
            <a:endParaRPr sz="1500"/>
          </a:p>
        </p:txBody>
      </p:sp>
      <p:pic>
        <p:nvPicPr>
          <p:cNvPr id="186" name="Google Shape;186;p26"/>
          <p:cNvPicPr preferRelativeResize="0"/>
          <p:nvPr/>
        </p:nvPicPr>
        <p:blipFill>
          <a:blip r:embed="rId3">
            <a:alphaModFix/>
          </a:blip>
          <a:stretch>
            <a:fillRect/>
          </a:stretch>
        </p:blipFill>
        <p:spPr>
          <a:xfrm>
            <a:off x="5761816" y="1994550"/>
            <a:ext cx="3105735" cy="2450911"/>
          </a:xfrm>
          <a:prstGeom prst="rect">
            <a:avLst/>
          </a:prstGeom>
          <a:noFill/>
          <a:ln>
            <a:noFill/>
          </a:ln>
        </p:spPr>
      </p:pic>
      <p:pic>
        <p:nvPicPr>
          <p:cNvPr id="187" name="Google Shape;187;p26"/>
          <p:cNvPicPr preferRelativeResize="0"/>
          <p:nvPr/>
        </p:nvPicPr>
        <p:blipFill>
          <a:blip r:embed="rId4">
            <a:alphaModFix/>
          </a:blip>
          <a:stretch>
            <a:fillRect/>
          </a:stretch>
        </p:blipFill>
        <p:spPr>
          <a:xfrm>
            <a:off x="87975" y="2059425"/>
            <a:ext cx="5431799" cy="2111946"/>
          </a:xfrm>
          <a:prstGeom prst="rect">
            <a:avLst/>
          </a:prstGeom>
          <a:noFill/>
          <a:ln>
            <a:noFill/>
          </a:ln>
        </p:spPr>
      </p:pic>
      <p:pic>
        <p:nvPicPr>
          <p:cNvPr id="188" name="Google Shape;188;p26"/>
          <p:cNvPicPr preferRelativeResize="0"/>
          <p:nvPr/>
        </p:nvPicPr>
        <p:blipFill>
          <a:blip r:embed="rId5">
            <a:alphaModFix/>
          </a:blip>
          <a:stretch>
            <a:fillRect/>
          </a:stretch>
        </p:blipFill>
        <p:spPr>
          <a:xfrm>
            <a:off x="5973275" y="445021"/>
            <a:ext cx="2894275" cy="143410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7"/>
          <p:cNvPicPr preferRelativeResize="0"/>
          <p:nvPr/>
        </p:nvPicPr>
        <p:blipFill>
          <a:blip r:embed="rId3">
            <a:alphaModFix/>
          </a:blip>
          <a:stretch>
            <a:fillRect/>
          </a:stretch>
        </p:blipFill>
        <p:spPr>
          <a:xfrm>
            <a:off x="2873075" y="89088"/>
            <a:ext cx="6232639" cy="5054425"/>
          </a:xfrm>
          <a:prstGeom prst="rect">
            <a:avLst/>
          </a:prstGeom>
          <a:noFill/>
          <a:ln>
            <a:noFill/>
          </a:ln>
        </p:spPr>
      </p:pic>
      <p:sp>
        <p:nvSpPr>
          <p:cNvPr id="194" name="Google Shape;194;p27"/>
          <p:cNvSpPr txBox="1"/>
          <p:nvPr>
            <p:ph idx="1" type="body"/>
          </p:nvPr>
        </p:nvSpPr>
        <p:spPr>
          <a:xfrm>
            <a:off x="283775" y="1241775"/>
            <a:ext cx="3526800" cy="228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52"/>
              <a:buNone/>
            </a:pPr>
            <a:r>
              <a:rPr b="1" lang="en" sz="1262">
                <a:latin typeface="Montserrat"/>
                <a:ea typeface="Montserrat"/>
                <a:cs typeface="Montserrat"/>
                <a:sym typeface="Montserrat"/>
              </a:rPr>
              <a:t>TOP 6 Most </a:t>
            </a:r>
            <a:br>
              <a:rPr b="1" lang="en" sz="1262">
                <a:latin typeface="Montserrat"/>
                <a:ea typeface="Montserrat"/>
                <a:cs typeface="Montserrat"/>
                <a:sym typeface="Montserrat"/>
              </a:rPr>
            </a:br>
            <a:r>
              <a:rPr b="1" lang="en" sz="1262">
                <a:latin typeface="Montserrat"/>
                <a:ea typeface="Montserrat"/>
                <a:cs typeface="Montserrat"/>
                <a:sym typeface="Montserrat"/>
              </a:rPr>
              <a:t>Important Features</a:t>
            </a:r>
            <a:endParaRPr b="1" sz="1262">
              <a:latin typeface="Montserrat"/>
              <a:ea typeface="Montserrat"/>
              <a:cs typeface="Montserrat"/>
              <a:sym typeface="Montserrat"/>
            </a:endParaRPr>
          </a:p>
          <a:p>
            <a:pPr indent="-298450" lvl="0" marL="457200" rtl="0" algn="l">
              <a:spcBef>
                <a:spcPts val="1200"/>
              </a:spcBef>
              <a:spcAft>
                <a:spcPts val="0"/>
              </a:spcAft>
              <a:buClr>
                <a:srgbClr val="212121"/>
              </a:buClr>
              <a:buSzPts val="1100"/>
              <a:buFont typeface="Montserrat"/>
              <a:buAutoNum type="arabicPeriod"/>
            </a:pPr>
            <a:r>
              <a:rPr lang="en" sz="1100">
                <a:solidFill>
                  <a:srgbClr val="212121"/>
                </a:solidFill>
                <a:highlight>
                  <a:schemeClr val="lt1"/>
                </a:highlight>
                <a:latin typeface="Montserrat"/>
                <a:ea typeface="Montserrat"/>
                <a:cs typeface="Montserrat"/>
                <a:sym typeface="Montserrat"/>
              </a:rPr>
              <a:t>Substructure Condition</a:t>
            </a:r>
            <a:endParaRPr sz="1100">
              <a:solidFill>
                <a:srgbClr val="212121"/>
              </a:solidFill>
              <a:highlight>
                <a:schemeClr val="lt1"/>
              </a:highlight>
              <a:latin typeface="Montserrat"/>
              <a:ea typeface="Montserrat"/>
              <a:cs typeface="Montserrat"/>
              <a:sym typeface="Montserrat"/>
            </a:endParaRPr>
          </a:p>
          <a:p>
            <a:pPr indent="-298450" lvl="0" marL="457200" rtl="0" algn="l">
              <a:spcBef>
                <a:spcPts val="0"/>
              </a:spcBef>
              <a:spcAft>
                <a:spcPts val="0"/>
              </a:spcAft>
              <a:buClr>
                <a:srgbClr val="212121"/>
              </a:buClr>
              <a:buSzPts val="1100"/>
              <a:buFont typeface="Montserrat"/>
              <a:buAutoNum type="arabicPeriod"/>
            </a:pPr>
            <a:r>
              <a:rPr lang="en" sz="1100">
                <a:solidFill>
                  <a:srgbClr val="212121"/>
                </a:solidFill>
                <a:highlight>
                  <a:schemeClr val="lt1"/>
                </a:highlight>
                <a:latin typeface="Montserrat"/>
                <a:ea typeface="Montserrat"/>
                <a:cs typeface="Montserrat"/>
                <a:sym typeface="Montserrat"/>
              </a:rPr>
              <a:t>Superstructure Condition</a:t>
            </a:r>
            <a:endParaRPr sz="1100">
              <a:solidFill>
                <a:srgbClr val="212121"/>
              </a:solidFill>
              <a:highlight>
                <a:schemeClr val="lt1"/>
              </a:highlight>
              <a:latin typeface="Montserrat"/>
              <a:ea typeface="Montserrat"/>
              <a:cs typeface="Montserrat"/>
              <a:sym typeface="Montserrat"/>
            </a:endParaRPr>
          </a:p>
          <a:p>
            <a:pPr indent="-298450" lvl="0" marL="457200" rtl="0" algn="l">
              <a:spcBef>
                <a:spcPts val="0"/>
              </a:spcBef>
              <a:spcAft>
                <a:spcPts val="0"/>
              </a:spcAft>
              <a:buClr>
                <a:srgbClr val="212121"/>
              </a:buClr>
              <a:buSzPts val="1100"/>
              <a:buFont typeface="Montserrat"/>
              <a:buAutoNum type="arabicPeriod"/>
            </a:pPr>
            <a:r>
              <a:rPr lang="en" sz="1100">
                <a:solidFill>
                  <a:srgbClr val="212121"/>
                </a:solidFill>
                <a:highlight>
                  <a:schemeClr val="lt1"/>
                </a:highlight>
                <a:latin typeface="Montserrat"/>
                <a:ea typeface="Montserrat"/>
                <a:cs typeface="Montserrat"/>
                <a:sym typeface="Montserrat"/>
              </a:rPr>
              <a:t>Reconstruction Age</a:t>
            </a:r>
            <a:endParaRPr sz="1100">
              <a:solidFill>
                <a:srgbClr val="212121"/>
              </a:solidFill>
              <a:highlight>
                <a:schemeClr val="lt1"/>
              </a:highlight>
              <a:latin typeface="Montserrat"/>
              <a:ea typeface="Montserrat"/>
              <a:cs typeface="Montserrat"/>
              <a:sym typeface="Montserrat"/>
            </a:endParaRPr>
          </a:p>
          <a:p>
            <a:pPr indent="-298450" lvl="0" marL="457200" rtl="0" algn="l">
              <a:spcBef>
                <a:spcPts val="0"/>
              </a:spcBef>
              <a:spcAft>
                <a:spcPts val="0"/>
              </a:spcAft>
              <a:buClr>
                <a:srgbClr val="212121"/>
              </a:buClr>
              <a:buSzPts val="1100"/>
              <a:buFont typeface="Montserrat"/>
              <a:buAutoNum type="arabicPeriod"/>
            </a:pPr>
            <a:r>
              <a:rPr lang="en" sz="1100">
                <a:solidFill>
                  <a:srgbClr val="212121"/>
                </a:solidFill>
                <a:highlight>
                  <a:schemeClr val="lt1"/>
                </a:highlight>
                <a:latin typeface="Montserrat"/>
                <a:ea typeface="Montserrat"/>
                <a:cs typeface="Montserrat"/>
                <a:sym typeface="Montserrat"/>
              </a:rPr>
              <a:t>Age</a:t>
            </a:r>
            <a:endParaRPr sz="1100">
              <a:solidFill>
                <a:srgbClr val="212121"/>
              </a:solidFill>
              <a:highlight>
                <a:schemeClr val="lt1"/>
              </a:highlight>
              <a:latin typeface="Montserrat"/>
              <a:ea typeface="Montserrat"/>
              <a:cs typeface="Montserrat"/>
              <a:sym typeface="Montserrat"/>
            </a:endParaRPr>
          </a:p>
          <a:p>
            <a:pPr indent="-298450" lvl="0" marL="457200" rtl="0" algn="l">
              <a:spcBef>
                <a:spcPts val="0"/>
              </a:spcBef>
              <a:spcAft>
                <a:spcPts val="0"/>
              </a:spcAft>
              <a:buClr>
                <a:srgbClr val="212121"/>
              </a:buClr>
              <a:buSzPts val="1100"/>
              <a:buFont typeface="Montserrat"/>
              <a:buAutoNum type="arabicPeriod"/>
            </a:pPr>
            <a:r>
              <a:rPr lang="en" sz="1100">
                <a:solidFill>
                  <a:srgbClr val="212121"/>
                </a:solidFill>
                <a:highlight>
                  <a:schemeClr val="lt1"/>
                </a:highlight>
                <a:latin typeface="Montserrat"/>
                <a:ea typeface="Montserrat"/>
                <a:cs typeface="Montserrat"/>
                <a:sym typeface="Montserrat"/>
              </a:rPr>
              <a:t>Deck Condition</a:t>
            </a:r>
            <a:endParaRPr sz="1100">
              <a:solidFill>
                <a:srgbClr val="212121"/>
              </a:solidFill>
              <a:highlight>
                <a:schemeClr val="lt1"/>
              </a:highlight>
              <a:latin typeface="Montserrat"/>
              <a:ea typeface="Montserrat"/>
              <a:cs typeface="Montserrat"/>
              <a:sym typeface="Montserrat"/>
            </a:endParaRPr>
          </a:p>
          <a:p>
            <a:pPr indent="-298450" lvl="0" marL="457200" rtl="0" algn="l">
              <a:spcBef>
                <a:spcPts val="0"/>
              </a:spcBef>
              <a:spcAft>
                <a:spcPts val="0"/>
              </a:spcAft>
              <a:buClr>
                <a:srgbClr val="212121"/>
              </a:buClr>
              <a:buSzPts val="1100"/>
              <a:buFont typeface="Montserrat"/>
              <a:buAutoNum type="arabicPeriod"/>
            </a:pPr>
            <a:r>
              <a:rPr lang="en" sz="1100">
                <a:solidFill>
                  <a:srgbClr val="212121"/>
                </a:solidFill>
                <a:highlight>
                  <a:schemeClr val="lt1"/>
                </a:highlight>
                <a:latin typeface="Montserrat"/>
                <a:ea typeface="Montserrat"/>
                <a:cs typeface="Montserrat"/>
                <a:sym typeface="Montserrat"/>
              </a:rPr>
              <a:t>Rehab/Replace</a:t>
            </a:r>
            <a:endParaRPr sz="1100">
              <a:solidFill>
                <a:srgbClr val="212121"/>
              </a:solidFill>
              <a:highlight>
                <a:schemeClr val="lt1"/>
              </a:highlight>
              <a:latin typeface="Montserrat"/>
              <a:ea typeface="Montserrat"/>
              <a:cs typeface="Montserrat"/>
              <a:sym typeface="Montserrat"/>
            </a:endParaRPr>
          </a:p>
          <a:p>
            <a:pPr indent="0" lvl="0" marL="0" rtl="0" algn="l">
              <a:spcBef>
                <a:spcPts val="1200"/>
              </a:spcBef>
              <a:spcAft>
                <a:spcPts val="0"/>
              </a:spcAft>
              <a:buSzPts val="852"/>
              <a:buNone/>
            </a:pPr>
            <a:r>
              <a:t/>
            </a:r>
            <a:endParaRPr b="1" sz="1162">
              <a:latin typeface="Montserrat"/>
              <a:ea typeface="Montserrat"/>
              <a:cs typeface="Montserrat"/>
              <a:sym typeface="Montserrat"/>
            </a:endParaRPr>
          </a:p>
          <a:p>
            <a:pPr indent="0" lvl="0" marL="0" rtl="0" algn="l">
              <a:spcBef>
                <a:spcPts val="1200"/>
              </a:spcBef>
              <a:spcAft>
                <a:spcPts val="1200"/>
              </a:spcAft>
              <a:buSzPts val="852"/>
              <a:buNone/>
            </a:pPr>
            <a:r>
              <a:t/>
            </a:r>
            <a:endParaRPr b="1" sz="1162">
              <a:latin typeface="Montserrat"/>
              <a:ea typeface="Montserrat"/>
              <a:cs typeface="Montserrat"/>
              <a:sym typeface="Montserrat"/>
            </a:endParaRPr>
          </a:p>
        </p:txBody>
      </p:sp>
      <p:sp>
        <p:nvSpPr>
          <p:cNvPr id="195" name="Google Shape;19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Analysis &amp; Results</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Case Studies &amp; Recommendations</a:t>
            </a:r>
            <a:endParaRPr/>
          </a:p>
        </p:txBody>
      </p:sp>
      <p:pic>
        <p:nvPicPr>
          <p:cNvPr id="201" name="Google Shape;201;p28"/>
          <p:cNvPicPr preferRelativeResize="0"/>
          <p:nvPr/>
        </p:nvPicPr>
        <p:blipFill>
          <a:blip r:embed="rId3">
            <a:alphaModFix/>
          </a:blip>
          <a:stretch>
            <a:fillRect/>
          </a:stretch>
        </p:blipFill>
        <p:spPr>
          <a:xfrm>
            <a:off x="370825" y="1137875"/>
            <a:ext cx="5354943" cy="3820975"/>
          </a:xfrm>
          <a:prstGeom prst="rect">
            <a:avLst/>
          </a:prstGeom>
          <a:noFill/>
          <a:ln>
            <a:noFill/>
          </a:ln>
        </p:spPr>
      </p:pic>
      <p:sp>
        <p:nvSpPr>
          <p:cNvPr id="202" name="Google Shape;202;p28"/>
          <p:cNvSpPr txBox="1"/>
          <p:nvPr>
            <p:ph idx="1" type="body"/>
          </p:nvPr>
        </p:nvSpPr>
        <p:spPr>
          <a:xfrm>
            <a:off x="5817300" y="1332875"/>
            <a:ext cx="3066900" cy="33348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b="1" lang="en" sz="1400">
                <a:solidFill>
                  <a:srgbClr val="0E101A"/>
                </a:solidFill>
                <a:highlight>
                  <a:srgbClr val="FFFFFE"/>
                </a:highlight>
                <a:latin typeface="Montserrat"/>
                <a:ea typeface="Montserrat"/>
                <a:cs typeface="Montserrat"/>
                <a:sym typeface="Montserrat"/>
              </a:rPr>
              <a:t>Example 1: Birmingham Bridge</a:t>
            </a:r>
            <a:endParaRPr b="1" sz="1400">
              <a:solidFill>
                <a:srgbClr val="0E101A"/>
              </a:solidFill>
              <a:highlight>
                <a:srgbClr val="FFFFFE"/>
              </a:highlight>
              <a:latin typeface="Montserrat"/>
              <a:ea typeface="Montserrat"/>
              <a:cs typeface="Montserrat"/>
              <a:sym typeface="Montserrat"/>
            </a:endParaRPr>
          </a:p>
          <a:p>
            <a:pPr indent="-304800" lvl="0" marL="457200" rtl="0" algn="l">
              <a:lnSpc>
                <a:spcPct val="135714"/>
              </a:lnSpc>
              <a:spcBef>
                <a:spcPts val="0"/>
              </a:spcBef>
              <a:spcAft>
                <a:spcPts val="0"/>
              </a:spcAft>
              <a:buClr>
                <a:srgbClr val="0E101A"/>
              </a:buClr>
              <a:buSzPts val="1200"/>
              <a:buFont typeface="Montserrat"/>
              <a:buChar char="●"/>
            </a:pPr>
            <a:r>
              <a:rPr lang="en" sz="1200">
                <a:solidFill>
                  <a:srgbClr val="0E101A"/>
                </a:solidFill>
                <a:highlight>
                  <a:srgbClr val="FFFFFE"/>
                </a:highlight>
                <a:latin typeface="Montserrat"/>
                <a:ea typeface="Montserrat"/>
                <a:cs typeface="Montserrat"/>
                <a:sym typeface="Montserrat"/>
              </a:rPr>
              <a:t>Alternative routes availability</a:t>
            </a:r>
            <a:br>
              <a:rPr lang="en" sz="1200">
                <a:solidFill>
                  <a:srgbClr val="0E101A"/>
                </a:solidFill>
                <a:highlight>
                  <a:srgbClr val="FFFFFE"/>
                </a:highlight>
                <a:latin typeface="Montserrat"/>
                <a:ea typeface="Montserrat"/>
                <a:cs typeface="Montserrat"/>
                <a:sym typeface="Montserrat"/>
              </a:rPr>
            </a:br>
            <a:r>
              <a:rPr b="1" lang="en" sz="1200">
                <a:solidFill>
                  <a:srgbClr val="0E101A"/>
                </a:solidFill>
                <a:highlight>
                  <a:srgbClr val="FFFFFE"/>
                </a:highlight>
                <a:latin typeface="Montserrat"/>
                <a:ea typeface="Montserrat"/>
                <a:cs typeface="Montserrat"/>
                <a:sym typeface="Montserrat"/>
              </a:rPr>
              <a:t>Yes</a:t>
            </a:r>
            <a:endParaRPr b="1" sz="1200">
              <a:solidFill>
                <a:srgbClr val="0E101A"/>
              </a:solidFill>
              <a:highlight>
                <a:srgbClr val="FFFFFE"/>
              </a:highlight>
              <a:latin typeface="Montserrat"/>
              <a:ea typeface="Montserrat"/>
              <a:cs typeface="Montserrat"/>
              <a:sym typeface="Montserrat"/>
            </a:endParaRPr>
          </a:p>
          <a:p>
            <a:pPr indent="-304800" lvl="0" marL="457200" rtl="0" algn="l">
              <a:lnSpc>
                <a:spcPct val="135714"/>
              </a:lnSpc>
              <a:spcBef>
                <a:spcPts val="0"/>
              </a:spcBef>
              <a:spcAft>
                <a:spcPts val="0"/>
              </a:spcAft>
              <a:buClr>
                <a:srgbClr val="0E101A"/>
              </a:buClr>
              <a:buSzPts val="1200"/>
              <a:buFont typeface="Montserrat"/>
              <a:buChar char="●"/>
            </a:pPr>
            <a:r>
              <a:rPr lang="en" sz="1200">
                <a:solidFill>
                  <a:srgbClr val="0E101A"/>
                </a:solidFill>
                <a:highlight>
                  <a:srgbClr val="FFFFFE"/>
                </a:highlight>
                <a:latin typeface="Montserrat"/>
                <a:ea typeface="Montserrat"/>
                <a:cs typeface="Montserrat"/>
                <a:sym typeface="Montserrat"/>
              </a:rPr>
              <a:t>Bridge size</a:t>
            </a:r>
            <a:br>
              <a:rPr lang="en" sz="1200">
                <a:solidFill>
                  <a:srgbClr val="0E101A"/>
                </a:solidFill>
                <a:highlight>
                  <a:srgbClr val="FFFFFE"/>
                </a:highlight>
                <a:latin typeface="Montserrat"/>
                <a:ea typeface="Montserrat"/>
                <a:cs typeface="Montserrat"/>
                <a:sym typeface="Montserrat"/>
              </a:rPr>
            </a:br>
            <a:r>
              <a:rPr b="1" lang="en" sz="1200">
                <a:solidFill>
                  <a:srgbClr val="0E101A"/>
                </a:solidFill>
                <a:highlight>
                  <a:srgbClr val="FFFFFE"/>
                </a:highlight>
                <a:latin typeface="Montserrat"/>
                <a:ea typeface="Montserrat"/>
                <a:cs typeface="Montserrat"/>
                <a:sym typeface="Montserrat"/>
              </a:rPr>
              <a:t>A giant bridge over the Monongahela River</a:t>
            </a:r>
            <a:endParaRPr b="1" sz="1200">
              <a:solidFill>
                <a:srgbClr val="0E101A"/>
              </a:solidFill>
              <a:highlight>
                <a:srgbClr val="FFFFFE"/>
              </a:highlight>
              <a:latin typeface="Montserrat"/>
              <a:ea typeface="Montserrat"/>
              <a:cs typeface="Montserrat"/>
              <a:sym typeface="Montserrat"/>
            </a:endParaRPr>
          </a:p>
          <a:p>
            <a:pPr indent="-304800" lvl="0" marL="457200" rtl="0" algn="l">
              <a:lnSpc>
                <a:spcPct val="135714"/>
              </a:lnSpc>
              <a:spcBef>
                <a:spcPts val="0"/>
              </a:spcBef>
              <a:spcAft>
                <a:spcPts val="0"/>
              </a:spcAft>
              <a:buClr>
                <a:srgbClr val="0E101A"/>
              </a:buClr>
              <a:buSzPts val="1200"/>
              <a:buFont typeface="Montserrat"/>
              <a:buChar char="●"/>
            </a:pPr>
            <a:r>
              <a:rPr lang="en" sz="1200">
                <a:solidFill>
                  <a:srgbClr val="0E101A"/>
                </a:solidFill>
                <a:highlight>
                  <a:srgbClr val="FFFFFE"/>
                </a:highlight>
                <a:latin typeface="Montserrat"/>
                <a:ea typeface="Montserrat"/>
                <a:cs typeface="Montserrat"/>
                <a:sym typeface="Montserrat"/>
              </a:rPr>
              <a:t>Average daily traffic</a:t>
            </a:r>
            <a:endParaRPr sz="1200">
              <a:solidFill>
                <a:srgbClr val="0E101A"/>
              </a:solidFill>
              <a:highlight>
                <a:srgbClr val="FFFFFE"/>
              </a:highlight>
              <a:latin typeface="Montserrat"/>
              <a:ea typeface="Montserrat"/>
              <a:cs typeface="Montserrat"/>
              <a:sym typeface="Montserrat"/>
            </a:endParaRPr>
          </a:p>
          <a:p>
            <a:pPr indent="0" lvl="0" marL="457200" rtl="0" algn="l">
              <a:lnSpc>
                <a:spcPct val="135714"/>
              </a:lnSpc>
              <a:spcBef>
                <a:spcPts val="0"/>
              </a:spcBef>
              <a:spcAft>
                <a:spcPts val="0"/>
              </a:spcAft>
              <a:buNone/>
            </a:pPr>
            <a:r>
              <a:rPr b="1" lang="en" sz="1200">
                <a:solidFill>
                  <a:srgbClr val="0E101A"/>
                </a:solidFill>
                <a:highlight>
                  <a:srgbClr val="FFFFFE"/>
                </a:highlight>
                <a:latin typeface="Montserrat"/>
                <a:ea typeface="Montserrat"/>
                <a:cs typeface="Montserrat"/>
                <a:sym typeface="Montserrat"/>
              </a:rPr>
              <a:t>5199</a:t>
            </a:r>
            <a:endParaRPr b="1" sz="1200">
              <a:solidFill>
                <a:srgbClr val="0E101A"/>
              </a:solidFill>
              <a:highlight>
                <a:srgbClr val="FFFFFE"/>
              </a:highlight>
              <a:latin typeface="Montserrat"/>
              <a:ea typeface="Montserrat"/>
              <a:cs typeface="Montserrat"/>
              <a:sym typeface="Montserrat"/>
            </a:endParaRPr>
          </a:p>
          <a:p>
            <a:pPr indent="-304800" lvl="0" marL="457200" rtl="0" algn="l">
              <a:lnSpc>
                <a:spcPct val="135714"/>
              </a:lnSpc>
              <a:spcBef>
                <a:spcPts val="0"/>
              </a:spcBef>
              <a:spcAft>
                <a:spcPts val="0"/>
              </a:spcAft>
              <a:buClr>
                <a:srgbClr val="0E101A"/>
              </a:buClr>
              <a:buSzPts val="1200"/>
              <a:buFont typeface="Montserrat"/>
              <a:buChar char="●"/>
            </a:pPr>
            <a:r>
              <a:rPr lang="en" sz="1200">
                <a:solidFill>
                  <a:srgbClr val="0E101A"/>
                </a:solidFill>
                <a:highlight>
                  <a:srgbClr val="FFFFFE"/>
                </a:highlight>
                <a:latin typeface="Montserrat"/>
                <a:ea typeface="Montserrat"/>
                <a:cs typeface="Montserrat"/>
                <a:sym typeface="Montserrat"/>
              </a:rPr>
              <a:t>Estimated maintenance cost</a:t>
            </a:r>
            <a:endParaRPr sz="1200">
              <a:solidFill>
                <a:srgbClr val="0E101A"/>
              </a:solidFill>
              <a:highlight>
                <a:srgbClr val="FFFFFE"/>
              </a:highlight>
              <a:latin typeface="Montserrat"/>
              <a:ea typeface="Montserrat"/>
              <a:cs typeface="Montserrat"/>
              <a:sym typeface="Montserrat"/>
            </a:endParaRPr>
          </a:p>
          <a:p>
            <a:pPr indent="0" lvl="0" marL="457200" rtl="0" algn="l">
              <a:lnSpc>
                <a:spcPct val="135714"/>
              </a:lnSpc>
              <a:spcBef>
                <a:spcPts val="0"/>
              </a:spcBef>
              <a:spcAft>
                <a:spcPts val="0"/>
              </a:spcAft>
              <a:buNone/>
            </a:pPr>
            <a:r>
              <a:rPr b="1" lang="en" sz="1200">
                <a:solidFill>
                  <a:srgbClr val="0E101A"/>
                </a:solidFill>
                <a:highlight>
                  <a:srgbClr val="FFFFFE"/>
                </a:highlight>
                <a:latin typeface="Montserrat"/>
                <a:ea typeface="Montserrat"/>
                <a:cs typeface="Montserrat"/>
                <a:sym typeface="Montserrat"/>
              </a:rPr>
              <a:t>$269k</a:t>
            </a:r>
            <a:endParaRPr b="1" sz="1200">
              <a:solidFill>
                <a:srgbClr val="0E101A"/>
              </a:solidFill>
              <a:highlight>
                <a:srgbClr val="FFFFFE"/>
              </a:highlight>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Case Studies &amp; Recommendations</a:t>
            </a:r>
            <a:endParaRPr/>
          </a:p>
        </p:txBody>
      </p:sp>
      <p:sp>
        <p:nvSpPr>
          <p:cNvPr id="208" name="Google Shape;208;p29"/>
          <p:cNvSpPr txBox="1"/>
          <p:nvPr>
            <p:ph idx="1" type="body"/>
          </p:nvPr>
        </p:nvSpPr>
        <p:spPr>
          <a:xfrm>
            <a:off x="5817300" y="1332875"/>
            <a:ext cx="3066900" cy="33348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b="1" lang="en" sz="1400">
                <a:solidFill>
                  <a:srgbClr val="0E101A"/>
                </a:solidFill>
                <a:highlight>
                  <a:srgbClr val="FFFFFE"/>
                </a:highlight>
                <a:latin typeface="Montserrat"/>
                <a:ea typeface="Montserrat"/>
                <a:cs typeface="Montserrat"/>
                <a:sym typeface="Montserrat"/>
              </a:rPr>
              <a:t>Example </a:t>
            </a:r>
            <a:r>
              <a:rPr b="1" lang="en" sz="1400">
                <a:solidFill>
                  <a:srgbClr val="0E101A"/>
                </a:solidFill>
                <a:highlight>
                  <a:srgbClr val="FFFFFE"/>
                </a:highlight>
                <a:latin typeface="Montserrat"/>
                <a:ea typeface="Montserrat"/>
                <a:cs typeface="Montserrat"/>
                <a:sym typeface="Montserrat"/>
              </a:rPr>
              <a:t>2</a:t>
            </a:r>
            <a:r>
              <a:rPr b="1" lang="en" sz="1400">
                <a:solidFill>
                  <a:srgbClr val="0E101A"/>
                </a:solidFill>
                <a:highlight>
                  <a:srgbClr val="FFFFFE"/>
                </a:highlight>
                <a:latin typeface="Montserrat"/>
                <a:ea typeface="Montserrat"/>
                <a:cs typeface="Montserrat"/>
                <a:sym typeface="Montserrat"/>
              </a:rPr>
              <a:t>:</a:t>
            </a:r>
            <a:r>
              <a:rPr b="1" lang="en" sz="1400">
                <a:solidFill>
                  <a:srgbClr val="0E101A"/>
                </a:solidFill>
                <a:highlight>
                  <a:srgbClr val="FFFFFE"/>
                </a:highlight>
                <a:latin typeface="Montserrat"/>
                <a:ea typeface="Montserrat"/>
                <a:cs typeface="Montserrat"/>
                <a:sym typeface="Montserrat"/>
              </a:rPr>
              <a:t> </a:t>
            </a:r>
            <a:r>
              <a:rPr b="1" lang="en" sz="1400">
                <a:solidFill>
                  <a:srgbClr val="0E101A"/>
                </a:solidFill>
                <a:highlight>
                  <a:srgbClr val="FFFFFE"/>
                </a:highlight>
                <a:latin typeface="Montserrat"/>
                <a:ea typeface="Montserrat"/>
                <a:cs typeface="Montserrat"/>
                <a:sym typeface="Montserrat"/>
              </a:rPr>
              <a:t>50' E. OF PIERSON RUN RD</a:t>
            </a:r>
            <a:endParaRPr b="1" sz="1400">
              <a:solidFill>
                <a:srgbClr val="0E101A"/>
              </a:solidFill>
              <a:highlight>
                <a:srgbClr val="FFFFFE"/>
              </a:highlight>
              <a:latin typeface="Montserrat"/>
              <a:ea typeface="Montserrat"/>
              <a:cs typeface="Montserrat"/>
              <a:sym typeface="Montserrat"/>
            </a:endParaRPr>
          </a:p>
          <a:p>
            <a:pPr indent="-304800" lvl="0" marL="457200" rtl="0" algn="l">
              <a:lnSpc>
                <a:spcPct val="135714"/>
              </a:lnSpc>
              <a:spcBef>
                <a:spcPts val="0"/>
              </a:spcBef>
              <a:spcAft>
                <a:spcPts val="0"/>
              </a:spcAft>
              <a:buClr>
                <a:srgbClr val="0E101A"/>
              </a:buClr>
              <a:buSzPts val="1200"/>
              <a:buFont typeface="Montserrat"/>
              <a:buChar char="●"/>
            </a:pPr>
            <a:r>
              <a:rPr lang="en" sz="1200">
                <a:solidFill>
                  <a:srgbClr val="0E101A"/>
                </a:solidFill>
                <a:highlight>
                  <a:srgbClr val="FFFFFE"/>
                </a:highlight>
                <a:latin typeface="Montserrat"/>
                <a:ea typeface="Montserrat"/>
                <a:cs typeface="Montserrat"/>
                <a:sym typeface="Montserrat"/>
              </a:rPr>
              <a:t>Alternative routes availability</a:t>
            </a:r>
            <a:br>
              <a:rPr lang="en" sz="1200">
                <a:solidFill>
                  <a:srgbClr val="0E101A"/>
                </a:solidFill>
                <a:highlight>
                  <a:srgbClr val="FFFFFE"/>
                </a:highlight>
                <a:latin typeface="Montserrat"/>
                <a:ea typeface="Montserrat"/>
                <a:cs typeface="Montserrat"/>
                <a:sym typeface="Montserrat"/>
              </a:rPr>
            </a:br>
            <a:r>
              <a:rPr b="1" lang="en" sz="1200">
                <a:solidFill>
                  <a:srgbClr val="0E101A"/>
                </a:solidFill>
                <a:highlight>
                  <a:srgbClr val="FFFFFE"/>
                </a:highlight>
                <a:latin typeface="Montserrat"/>
                <a:ea typeface="Montserrat"/>
                <a:cs typeface="Montserrat"/>
                <a:sym typeface="Montserrat"/>
              </a:rPr>
              <a:t>Yes</a:t>
            </a:r>
            <a:endParaRPr b="1" sz="1200">
              <a:solidFill>
                <a:srgbClr val="0E101A"/>
              </a:solidFill>
              <a:highlight>
                <a:srgbClr val="FFFFFE"/>
              </a:highlight>
              <a:latin typeface="Montserrat"/>
              <a:ea typeface="Montserrat"/>
              <a:cs typeface="Montserrat"/>
              <a:sym typeface="Montserrat"/>
            </a:endParaRPr>
          </a:p>
          <a:p>
            <a:pPr indent="-304800" lvl="0" marL="457200" rtl="0" algn="l">
              <a:lnSpc>
                <a:spcPct val="135714"/>
              </a:lnSpc>
              <a:spcBef>
                <a:spcPts val="0"/>
              </a:spcBef>
              <a:spcAft>
                <a:spcPts val="0"/>
              </a:spcAft>
              <a:buClr>
                <a:srgbClr val="0E101A"/>
              </a:buClr>
              <a:buSzPts val="1200"/>
              <a:buFont typeface="Montserrat"/>
              <a:buChar char="●"/>
            </a:pPr>
            <a:r>
              <a:rPr lang="en" sz="1200">
                <a:solidFill>
                  <a:srgbClr val="0E101A"/>
                </a:solidFill>
                <a:highlight>
                  <a:srgbClr val="FFFFFE"/>
                </a:highlight>
                <a:latin typeface="Montserrat"/>
                <a:ea typeface="Montserrat"/>
                <a:cs typeface="Montserrat"/>
                <a:sym typeface="Montserrat"/>
              </a:rPr>
              <a:t>Bridge size</a:t>
            </a:r>
            <a:br>
              <a:rPr lang="en" sz="1200">
                <a:solidFill>
                  <a:srgbClr val="0E101A"/>
                </a:solidFill>
                <a:highlight>
                  <a:srgbClr val="FFFFFE"/>
                </a:highlight>
                <a:latin typeface="Montserrat"/>
                <a:ea typeface="Montserrat"/>
                <a:cs typeface="Montserrat"/>
                <a:sym typeface="Montserrat"/>
              </a:rPr>
            </a:br>
            <a:r>
              <a:rPr b="1" lang="en" sz="1200">
                <a:solidFill>
                  <a:srgbClr val="0E101A"/>
                </a:solidFill>
                <a:highlight>
                  <a:srgbClr val="FFFFFE"/>
                </a:highlight>
                <a:latin typeface="Montserrat"/>
                <a:ea typeface="Montserrat"/>
                <a:cs typeface="Montserrat"/>
                <a:sym typeface="Montserrat"/>
              </a:rPr>
              <a:t>A small bridge over Plum Creek</a:t>
            </a:r>
            <a:endParaRPr b="1" sz="1200">
              <a:solidFill>
                <a:srgbClr val="0E101A"/>
              </a:solidFill>
              <a:highlight>
                <a:srgbClr val="FFFFFE"/>
              </a:highlight>
              <a:latin typeface="Montserrat"/>
              <a:ea typeface="Montserrat"/>
              <a:cs typeface="Montserrat"/>
              <a:sym typeface="Montserrat"/>
            </a:endParaRPr>
          </a:p>
          <a:p>
            <a:pPr indent="-304800" lvl="0" marL="457200" rtl="0" algn="l">
              <a:lnSpc>
                <a:spcPct val="135714"/>
              </a:lnSpc>
              <a:spcBef>
                <a:spcPts val="0"/>
              </a:spcBef>
              <a:spcAft>
                <a:spcPts val="0"/>
              </a:spcAft>
              <a:buClr>
                <a:srgbClr val="0E101A"/>
              </a:buClr>
              <a:buSzPts val="1200"/>
              <a:buFont typeface="Montserrat"/>
              <a:buChar char="●"/>
            </a:pPr>
            <a:r>
              <a:rPr lang="en" sz="1200">
                <a:solidFill>
                  <a:srgbClr val="0E101A"/>
                </a:solidFill>
                <a:highlight>
                  <a:srgbClr val="FFFFFE"/>
                </a:highlight>
                <a:latin typeface="Montserrat"/>
                <a:ea typeface="Montserrat"/>
                <a:cs typeface="Montserrat"/>
                <a:sym typeface="Montserrat"/>
              </a:rPr>
              <a:t>Average daily traffic</a:t>
            </a:r>
            <a:endParaRPr sz="1200">
              <a:solidFill>
                <a:srgbClr val="0E101A"/>
              </a:solidFill>
              <a:highlight>
                <a:srgbClr val="FFFFFE"/>
              </a:highlight>
              <a:latin typeface="Montserrat"/>
              <a:ea typeface="Montserrat"/>
              <a:cs typeface="Montserrat"/>
              <a:sym typeface="Montserrat"/>
            </a:endParaRPr>
          </a:p>
          <a:p>
            <a:pPr indent="0" lvl="0" marL="457200" rtl="0" algn="l">
              <a:lnSpc>
                <a:spcPct val="135714"/>
              </a:lnSpc>
              <a:spcBef>
                <a:spcPts val="0"/>
              </a:spcBef>
              <a:spcAft>
                <a:spcPts val="0"/>
              </a:spcAft>
              <a:buNone/>
            </a:pPr>
            <a:r>
              <a:rPr b="1" lang="en" sz="1200">
                <a:solidFill>
                  <a:srgbClr val="0E101A"/>
                </a:solidFill>
                <a:highlight>
                  <a:srgbClr val="FFFFFE"/>
                </a:highlight>
                <a:latin typeface="Montserrat"/>
                <a:ea typeface="Montserrat"/>
                <a:cs typeface="Montserrat"/>
                <a:sym typeface="Montserrat"/>
              </a:rPr>
              <a:t>7917</a:t>
            </a:r>
            <a:endParaRPr b="1" sz="1200">
              <a:solidFill>
                <a:srgbClr val="0E101A"/>
              </a:solidFill>
              <a:highlight>
                <a:srgbClr val="FFFFFE"/>
              </a:highlight>
              <a:latin typeface="Montserrat"/>
              <a:ea typeface="Montserrat"/>
              <a:cs typeface="Montserrat"/>
              <a:sym typeface="Montserrat"/>
            </a:endParaRPr>
          </a:p>
          <a:p>
            <a:pPr indent="-304800" lvl="0" marL="457200" rtl="0" algn="l">
              <a:lnSpc>
                <a:spcPct val="135714"/>
              </a:lnSpc>
              <a:spcBef>
                <a:spcPts val="0"/>
              </a:spcBef>
              <a:spcAft>
                <a:spcPts val="0"/>
              </a:spcAft>
              <a:buClr>
                <a:srgbClr val="0E101A"/>
              </a:buClr>
              <a:buSzPts val="1200"/>
              <a:buFont typeface="Montserrat"/>
              <a:buChar char="●"/>
            </a:pPr>
            <a:r>
              <a:rPr lang="en" sz="1200">
                <a:solidFill>
                  <a:srgbClr val="0E101A"/>
                </a:solidFill>
                <a:highlight>
                  <a:srgbClr val="FFFFFE"/>
                </a:highlight>
                <a:latin typeface="Montserrat"/>
                <a:ea typeface="Montserrat"/>
                <a:cs typeface="Montserrat"/>
                <a:sym typeface="Montserrat"/>
              </a:rPr>
              <a:t>Estimated maintenance cost</a:t>
            </a:r>
            <a:endParaRPr sz="1200">
              <a:solidFill>
                <a:srgbClr val="0E101A"/>
              </a:solidFill>
              <a:highlight>
                <a:srgbClr val="FFFFFE"/>
              </a:highlight>
              <a:latin typeface="Montserrat"/>
              <a:ea typeface="Montserrat"/>
              <a:cs typeface="Montserrat"/>
              <a:sym typeface="Montserrat"/>
            </a:endParaRPr>
          </a:p>
          <a:p>
            <a:pPr indent="0" lvl="0" marL="457200" rtl="0" algn="l">
              <a:lnSpc>
                <a:spcPct val="135714"/>
              </a:lnSpc>
              <a:spcBef>
                <a:spcPts val="0"/>
              </a:spcBef>
              <a:spcAft>
                <a:spcPts val="0"/>
              </a:spcAft>
              <a:buNone/>
            </a:pPr>
            <a:r>
              <a:rPr b="1" lang="en" sz="1200">
                <a:solidFill>
                  <a:srgbClr val="0E101A"/>
                </a:solidFill>
                <a:highlight>
                  <a:srgbClr val="FFFFFE"/>
                </a:highlight>
                <a:latin typeface="Montserrat"/>
                <a:ea typeface="Montserrat"/>
                <a:cs typeface="Montserrat"/>
                <a:sym typeface="Montserrat"/>
              </a:rPr>
              <a:t>$106k</a:t>
            </a:r>
            <a:endParaRPr b="1" sz="1200">
              <a:solidFill>
                <a:srgbClr val="0E101A"/>
              </a:solidFill>
              <a:highlight>
                <a:srgbClr val="FFFFFE"/>
              </a:highlight>
              <a:latin typeface="Montserrat"/>
              <a:ea typeface="Montserrat"/>
              <a:cs typeface="Montserrat"/>
              <a:sym typeface="Montserrat"/>
            </a:endParaRPr>
          </a:p>
        </p:txBody>
      </p:sp>
      <p:pic>
        <p:nvPicPr>
          <p:cNvPr id="209" name="Google Shape;209;p29"/>
          <p:cNvPicPr preferRelativeResize="0"/>
          <p:nvPr/>
        </p:nvPicPr>
        <p:blipFill>
          <a:blip r:embed="rId3">
            <a:alphaModFix/>
          </a:blip>
          <a:stretch>
            <a:fillRect/>
          </a:stretch>
        </p:blipFill>
        <p:spPr>
          <a:xfrm>
            <a:off x="311700" y="1129800"/>
            <a:ext cx="5352398" cy="3820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Case Studies &amp; Recommendations</a:t>
            </a:r>
            <a:endParaRPr/>
          </a:p>
        </p:txBody>
      </p:sp>
      <p:sp>
        <p:nvSpPr>
          <p:cNvPr id="215" name="Google Shape;215;p30"/>
          <p:cNvSpPr txBox="1"/>
          <p:nvPr>
            <p:ph idx="1" type="body"/>
          </p:nvPr>
        </p:nvSpPr>
        <p:spPr>
          <a:xfrm>
            <a:off x="5817300" y="1332875"/>
            <a:ext cx="3066900" cy="33348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b="1" lang="en" sz="1400">
                <a:solidFill>
                  <a:srgbClr val="0E101A"/>
                </a:solidFill>
                <a:highlight>
                  <a:srgbClr val="FFFFFE"/>
                </a:highlight>
                <a:latin typeface="Montserrat"/>
                <a:ea typeface="Montserrat"/>
                <a:cs typeface="Montserrat"/>
                <a:sym typeface="Montserrat"/>
              </a:rPr>
              <a:t>Example 3: </a:t>
            </a:r>
            <a:r>
              <a:rPr b="1" lang="en" sz="1400">
                <a:solidFill>
                  <a:srgbClr val="0E101A"/>
                </a:solidFill>
                <a:highlight>
                  <a:srgbClr val="FFFFFE"/>
                </a:highlight>
                <a:latin typeface="Montserrat"/>
                <a:ea typeface="Montserrat"/>
                <a:cs typeface="Montserrat"/>
                <a:sym typeface="Montserrat"/>
              </a:rPr>
              <a:t>@INTERSECT WITH SR 2013</a:t>
            </a:r>
            <a:endParaRPr b="1" sz="1400">
              <a:solidFill>
                <a:srgbClr val="0E101A"/>
              </a:solidFill>
              <a:highlight>
                <a:srgbClr val="FFFFFE"/>
              </a:highlight>
              <a:latin typeface="Montserrat"/>
              <a:ea typeface="Montserrat"/>
              <a:cs typeface="Montserrat"/>
              <a:sym typeface="Montserrat"/>
            </a:endParaRPr>
          </a:p>
          <a:p>
            <a:pPr indent="-304800" lvl="0" marL="457200" rtl="0" algn="l">
              <a:lnSpc>
                <a:spcPct val="135714"/>
              </a:lnSpc>
              <a:spcBef>
                <a:spcPts val="0"/>
              </a:spcBef>
              <a:spcAft>
                <a:spcPts val="0"/>
              </a:spcAft>
              <a:buClr>
                <a:srgbClr val="0E101A"/>
              </a:buClr>
              <a:buSzPts val="1200"/>
              <a:buFont typeface="Montserrat"/>
              <a:buChar char="●"/>
            </a:pPr>
            <a:r>
              <a:rPr lang="en" sz="1200">
                <a:solidFill>
                  <a:srgbClr val="0E101A"/>
                </a:solidFill>
                <a:highlight>
                  <a:srgbClr val="FFFFFE"/>
                </a:highlight>
                <a:latin typeface="Montserrat"/>
                <a:ea typeface="Montserrat"/>
                <a:cs typeface="Montserrat"/>
                <a:sym typeface="Montserrat"/>
              </a:rPr>
              <a:t>Alternative routes availability</a:t>
            </a:r>
            <a:br>
              <a:rPr lang="en" sz="1200">
                <a:solidFill>
                  <a:srgbClr val="0E101A"/>
                </a:solidFill>
                <a:highlight>
                  <a:srgbClr val="FFFFFE"/>
                </a:highlight>
                <a:latin typeface="Montserrat"/>
                <a:ea typeface="Montserrat"/>
                <a:cs typeface="Montserrat"/>
                <a:sym typeface="Montserrat"/>
              </a:rPr>
            </a:br>
            <a:r>
              <a:rPr b="1" lang="en" sz="1200">
                <a:solidFill>
                  <a:srgbClr val="0E101A"/>
                </a:solidFill>
                <a:highlight>
                  <a:srgbClr val="FFFFFE"/>
                </a:highlight>
                <a:latin typeface="Montserrat"/>
                <a:ea typeface="Montserrat"/>
                <a:cs typeface="Montserrat"/>
                <a:sym typeface="Montserrat"/>
              </a:rPr>
              <a:t>No</a:t>
            </a:r>
            <a:endParaRPr b="1" sz="1200">
              <a:solidFill>
                <a:srgbClr val="0E101A"/>
              </a:solidFill>
              <a:highlight>
                <a:srgbClr val="FFFFFE"/>
              </a:highlight>
              <a:latin typeface="Montserrat"/>
              <a:ea typeface="Montserrat"/>
              <a:cs typeface="Montserrat"/>
              <a:sym typeface="Montserrat"/>
            </a:endParaRPr>
          </a:p>
          <a:p>
            <a:pPr indent="-304800" lvl="0" marL="457200" rtl="0" algn="l">
              <a:lnSpc>
                <a:spcPct val="135714"/>
              </a:lnSpc>
              <a:spcBef>
                <a:spcPts val="0"/>
              </a:spcBef>
              <a:spcAft>
                <a:spcPts val="0"/>
              </a:spcAft>
              <a:buClr>
                <a:srgbClr val="0E101A"/>
              </a:buClr>
              <a:buSzPts val="1200"/>
              <a:buFont typeface="Montserrat"/>
              <a:buChar char="●"/>
            </a:pPr>
            <a:r>
              <a:rPr lang="en" sz="1200">
                <a:solidFill>
                  <a:srgbClr val="0E101A"/>
                </a:solidFill>
                <a:highlight>
                  <a:srgbClr val="FFFFFE"/>
                </a:highlight>
                <a:latin typeface="Montserrat"/>
                <a:ea typeface="Montserrat"/>
                <a:cs typeface="Montserrat"/>
                <a:sym typeface="Montserrat"/>
              </a:rPr>
              <a:t>Bridge size</a:t>
            </a:r>
            <a:br>
              <a:rPr lang="en" sz="1200">
                <a:solidFill>
                  <a:srgbClr val="0E101A"/>
                </a:solidFill>
                <a:highlight>
                  <a:srgbClr val="FFFFFE"/>
                </a:highlight>
                <a:latin typeface="Montserrat"/>
                <a:ea typeface="Montserrat"/>
                <a:cs typeface="Montserrat"/>
                <a:sym typeface="Montserrat"/>
              </a:rPr>
            </a:br>
            <a:r>
              <a:rPr b="1" lang="en" sz="1200">
                <a:solidFill>
                  <a:srgbClr val="0E101A"/>
                </a:solidFill>
                <a:highlight>
                  <a:srgbClr val="FFFFFE"/>
                </a:highlight>
                <a:latin typeface="Montserrat"/>
                <a:ea typeface="Montserrat"/>
                <a:cs typeface="Montserrat"/>
                <a:sym typeface="Montserrat"/>
              </a:rPr>
              <a:t>A small bridge over the Beckets Run</a:t>
            </a:r>
            <a:endParaRPr b="1" sz="1200">
              <a:solidFill>
                <a:srgbClr val="0E101A"/>
              </a:solidFill>
              <a:highlight>
                <a:srgbClr val="FFFFFE"/>
              </a:highlight>
              <a:latin typeface="Montserrat"/>
              <a:ea typeface="Montserrat"/>
              <a:cs typeface="Montserrat"/>
              <a:sym typeface="Montserrat"/>
            </a:endParaRPr>
          </a:p>
          <a:p>
            <a:pPr indent="-304800" lvl="0" marL="457200" rtl="0" algn="l">
              <a:lnSpc>
                <a:spcPct val="135714"/>
              </a:lnSpc>
              <a:spcBef>
                <a:spcPts val="0"/>
              </a:spcBef>
              <a:spcAft>
                <a:spcPts val="0"/>
              </a:spcAft>
              <a:buClr>
                <a:srgbClr val="0E101A"/>
              </a:buClr>
              <a:buSzPts val="1200"/>
              <a:buFont typeface="Montserrat"/>
              <a:buChar char="●"/>
            </a:pPr>
            <a:r>
              <a:rPr lang="en" sz="1200">
                <a:solidFill>
                  <a:srgbClr val="0E101A"/>
                </a:solidFill>
                <a:highlight>
                  <a:srgbClr val="FFFFFE"/>
                </a:highlight>
                <a:latin typeface="Montserrat"/>
                <a:ea typeface="Montserrat"/>
                <a:cs typeface="Montserrat"/>
                <a:sym typeface="Montserrat"/>
              </a:rPr>
              <a:t>Average daily traffic</a:t>
            </a:r>
            <a:endParaRPr sz="1200">
              <a:solidFill>
                <a:srgbClr val="0E101A"/>
              </a:solidFill>
              <a:highlight>
                <a:srgbClr val="FFFFFE"/>
              </a:highlight>
              <a:latin typeface="Montserrat"/>
              <a:ea typeface="Montserrat"/>
              <a:cs typeface="Montserrat"/>
              <a:sym typeface="Montserrat"/>
            </a:endParaRPr>
          </a:p>
          <a:p>
            <a:pPr indent="0" lvl="0" marL="457200" rtl="0" algn="l">
              <a:lnSpc>
                <a:spcPct val="135714"/>
              </a:lnSpc>
              <a:spcBef>
                <a:spcPts val="0"/>
              </a:spcBef>
              <a:spcAft>
                <a:spcPts val="0"/>
              </a:spcAft>
              <a:buNone/>
            </a:pPr>
            <a:r>
              <a:rPr b="1" lang="en" sz="1200">
                <a:solidFill>
                  <a:srgbClr val="0E101A"/>
                </a:solidFill>
                <a:highlight>
                  <a:srgbClr val="FFFFFE"/>
                </a:highlight>
                <a:latin typeface="Montserrat"/>
                <a:ea typeface="Montserrat"/>
                <a:cs typeface="Montserrat"/>
                <a:sym typeface="Montserrat"/>
              </a:rPr>
              <a:t>4283</a:t>
            </a:r>
            <a:endParaRPr b="1" sz="1200">
              <a:solidFill>
                <a:srgbClr val="0E101A"/>
              </a:solidFill>
              <a:highlight>
                <a:srgbClr val="FFFFFE"/>
              </a:highlight>
              <a:latin typeface="Montserrat"/>
              <a:ea typeface="Montserrat"/>
              <a:cs typeface="Montserrat"/>
              <a:sym typeface="Montserrat"/>
            </a:endParaRPr>
          </a:p>
          <a:p>
            <a:pPr indent="-304800" lvl="0" marL="457200" rtl="0" algn="l">
              <a:lnSpc>
                <a:spcPct val="135714"/>
              </a:lnSpc>
              <a:spcBef>
                <a:spcPts val="0"/>
              </a:spcBef>
              <a:spcAft>
                <a:spcPts val="0"/>
              </a:spcAft>
              <a:buClr>
                <a:srgbClr val="0E101A"/>
              </a:buClr>
              <a:buSzPts val="1200"/>
              <a:buFont typeface="Montserrat"/>
              <a:buChar char="●"/>
            </a:pPr>
            <a:r>
              <a:rPr lang="en" sz="1200">
                <a:solidFill>
                  <a:srgbClr val="0E101A"/>
                </a:solidFill>
                <a:highlight>
                  <a:srgbClr val="FFFFFE"/>
                </a:highlight>
                <a:latin typeface="Montserrat"/>
                <a:ea typeface="Montserrat"/>
                <a:cs typeface="Montserrat"/>
                <a:sym typeface="Montserrat"/>
              </a:rPr>
              <a:t>Estimated maintenance cost</a:t>
            </a:r>
            <a:endParaRPr sz="1200">
              <a:solidFill>
                <a:srgbClr val="0E101A"/>
              </a:solidFill>
              <a:highlight>
                <a:srgbClr val="FFFFFE"/>
              </a:highlight>
              <a:latin typeface="Montserrat"/>
              <a:ea typeface="Montserrat"/>
              <a:cs typeface="Montserrat"/>
              <a:sym typeface="Montserrat"/>
            </a:endParaRPr>
          </a:p>
          <a:p>
            <a:pPr indent="0" lvl="0" marL="457200" rtl="0" algn="l">
              <a:lnSpc>
                <a:spcPct val="135714"/>
              </a:lnSpc>
              <a:spcBef>
                <a:spcPts val="0"/>
              </a:spcBef>
              <a:spcAft>
                <a:spcPts val="0"/>
              </a:spcAft>
              <a:buNone/>
            </a:pPr>
            <a:r>
              <a:rPr b="1" lang="en" sz="1200">
                <a:solidFill>
                  <a:srgbClr val="0E101A"/>
                </a:solidFill>
                <a:highlight>
                  <a:srgbClr val="FFFFFE"/>
                </a:highlight>
                <a:latin typeface="Montserrat"/>
                <a:ea typeface="Montserrat"/>
                <a:cs typeface="Montserrat"/>
                <a:sym typeface="Montserrat"/>
              </a:rPr>
              <a:t>$186k</a:t>
            </a:r>
            <a:endParaRPr b="1" sz="1200">
              <a:solidFill>
                <a:srgbClr val="0E101A"/>
              </a:solidFill>
              <a:highlight>
                <a:srgbClr val="FFFFFE"/>
              </a:highlight>
              <a:latin typeface="Montserrat"/>
              <a:ea typeface="Montserrat"/>
              <a:cs typeface="Montserrat"/>
              <a:sym typeface="Montserrat"/>
            </a:endParaRPr>
          </a:p>
        </p:txBody>
      </p:sp>
      <p:pic>
        <p:nvPicPr>
          <p:cNvPr id="216" name="Google Shape;216;p30"/>
          <p:cNvPicPr preferRelativeResize="0"/>
          <p:nvPr/>
        </p:nvPicPr>
        <p:blipFill>
          <a:blip r:embed="rId3">
            <a:alphaModFix/>
          </a:blip>
          <a:stretch>
            <a:fillRect/>
          </a:stretch>
        </p:blipFill>
        <p:spPr>
          <a:xfrm>
            <a:off x="345875" y="1137900"/>
            <a:ext cx="5354823" cy="38209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Case Studies &amp; Recommendations</a:t>
            </a:r>
            <a:endParaRPr/>
          </a:p>
        </p:txBody>
      </p:sp>
      <p:sp>
        <p:nvSpPr>
          <p:cNvPr id="222" name="Google Shape;222;p31"/>
          <p:cNvSpPr txBox="1"/>
          <p:nvPr>
            <p:ph idx="1" type="body"/>
          </p:nvPr>
        </p:nvSpPr>
        <p:spPr>
          <a:xfrm>
            <a:off x="5817300" y="1332875"/>
            <a:ext cx="3066900" cy="33348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b="1" lang="en" sz="1400">
                <a:solidFill>
                  <a:srgbClr val="0E101A"/>
                </a:solidFill>
                <a:highlight>
                  <a:srgbClr val="FFFFFE"/>
                </a:highlight>
                <a:latin typeface="Montserrat"/>
                <a:ea typeface="Montserrat"/>
                <a:cs typeface="Montserrat"/>
                <a:sym typeface="Montserrat"/>
              </a:rPr>
              <a:t>Example 4: </a:t>
            </a:r>
            <a:r>
              <a:rPr b="1" lang="en" sz="1400">
                <a:solidFill>
                  <a:srgbClr val="0E101A"/>
                </a:solidFill>
                <a:highlight>
                  <a:srgbClr val="FFFFFE"/>
                </a:highlight>
                <a:latin typeface="Montserrat"/>
                <a:ea typeface="Montserrat"/>
                <a:cs typeface="Montserrat"/>
                <a:sym typeface="Montserrat"/>
              </a:rPr>
              <a:t>800FT E OF T636</a:t>
            </a:r>
            <a:endParaRPr b="1" sz="1400">
              <a:solidFill>
                <a:srgbClr val="0E101A"/>
              </a:solidFill>
              <a:highlight>
                <a:srgbClr val="FFFFFE"/>
              </a:highlight>
              <a:latin typeface="Montserrat"/>
              <a:ea typeface="Montserrat"/>
              <a:cs typeface="Montserrat"/>
              <a:sym typeface="Montserrat"/>
            </a:endParaRPr>
          </a:p>
          <a:p>
            <a:pPr indent="-304800" lvl="0" marL="457200" rtl="0" algn="l">
              <a:lnSpc>
                <a:spcPct val="135714"/>
              </a:lnSpc>
              <a:spcBef>
                <a:spcPts val="0"/>
              </a:spcBef>
              <a:spcAft>
                <a:spcPts val="0"/>
              </a:spcAft>
              <a:buClr>
                <a:srgbClr val="0E101A"/>
              </a:buClr>
              <a:buSzPts val="1200"/>
              <a:buFont typeface="Montserrat"/>
              <a:buChar char="●"/>
            </a:pPr>
            <a:r>
              <a:rPr lang="en" sz="1200">
                <a:solidFill>
                  <a:srgbClr val="0E101A"/>
                </a:solidFill>
                <a:highlight>
                  <a:srgbClr val="FFFFFE"/>
                </a:highlight>
                <a:latin typeface="Montserrat"/>
                <a:ea typeface="Montserrat"/>
                <a:cs typeface="Montserrat"/>
                <a:sym typeface="Montserrat"/>
              </a:rPr>
              <a:t>Alternative routes availability</a:t>
            </a:r>
            <a:br>
              <a:rPr lang="en" sz="1200">
                <a:solidFill>
                  <a:srgbClr val="0E101A"/>
                </a:solidFill>
                <a:highlight>
                  <a:srgbClr val="FFFFFE"/>
                </a:highlight>
                <a:latin typeface="Montserrat"/>
                <a:ea typeface="Montserrat"/>
                <a:cs typeface="Montserrat"/>
                <a:sym typeface="Montserrat"/>
              </a:rPr>
            </a:br>
            <a:r>
              <a:rPr b="1" lang="en" sz="1200">
                <a:solidFill>
                  <a:srgbClr val="0E101A"/>
                </a:solidFill>
                <a:highlight>
                  <a:srgbClr val="FFFFFE"/>
                </a:highlight>
                <a:latin typeface="Montserrat"/>
                <a:ea typeface="Montserrat"/>
                <a:cs typeface="Montserrat"/>
                <a:sym typeface="Montserrat"/>
              </a:rPr>
              <a:t>No</a:t>
            </a:r>
            <a:endParaRPr b="1" sz="1200">
              <a:solidFill>
                <a:srgbClr val="0E101A"/>
              </a:solidFill>
              <a:highlight>
                <a:srgbClr val="FFFFFE"/>
              </a:highlight>
              <a:latin typeface="Montserrat"/>
              <a:ea typeface="Montserrat"/>
              <a:cs typeface="Montserrat"/>
              <a:sym typeface="Montserrat"/>
            </a:endParaRPr>
          </a:p>
          <a:p>
            <a:pPr indent="-304800" lvl="0" marL="457200" rtl="0" algn="l">
              <a:lnSpc>
                <a:spcPct val="135714"/>
              </a:lnSpc>
              <a:spcBef>
                <a:spcPts val="0"/>
              </a:spcBef>
              <a:spcAft>
                <a:spcPts val="0"/>
              </a:spcAft>
              <a:buClr>
                <a:srgbClr val="0E101A"/>
              </a:buClr>
              <a:buSzPts val="1200"/>
              <a:buFont typeface="Montserrat"/>
              <a:buChar char="●"/>
            </a:pPr>
            <a:r>
              <a:rPr lang="en" sz="1200">
                <a:solidFill>
                  <a:srgbClr val="0E101A"/>
                </a:solidFill>
                <a:highlight>
                  <a:srgbClr val="FFFFFE"/>
                </a:highlight>
                <a:latin typeface="Montserrat"/>
                <a:ea typeface="Montserrat"/>
                <a:cs typeface="Montserrat"/>
                <a:sym typeface="Montserrat"/>
              </a:rPr>
              <a:t>Bridge size</a:t>
            </a:r>
            <a:br>
              <a:rPr lang="en" sz="1200">
                <a:solidFill>
                  <a:srgbClr val="0E101A"/>
                </a:solidFill>
                <a:highlight>
                  <a:srgbClr val="FFFFFE"/>
                </a:highlight>
                <a:latin typeface="Montserrat"/>
                <a:ea typeface="Montserrat"/>
                <a:cs typeface="Montserrat"/>
                <a:sym typeface="Montserrat"/>
              </a:rPr>
            </a:br>
            <a:r>
              <a:rPr b="1" lang="en" sz="1200">
                <a:solidFill>
                  <a:srgbClr val="0E101A"/>
                </a:solidFill>
                <a:highlight>
                  <a:srgbClr val="FFFFFE"/>
                </a:highlight>
                <a:latin typeface="Montserrat"/>
                <a:ea typeface="Montserrat"/>
                <a:cs typeface="Montserrat"/>
                <a:sym typeface="Montserrat"/>
              </a:rPr>
              <a:t>A small bridge over the Beckets Run</a:t>
            </a:r>
            <a:endParaRPr b="1" sz="1200">
              <a:solidFill>
                <a:srgbClr val="0E101A"/>
              </a:solidFill>
              <a:highlight>
                <a:srgbClr val="FFFFFE"/>
              </a:highlight>
              <a:latin typeface="Montserrat"/>
              <a:ea typeface="Montserrat"/>
              <a:cs typeface="Montserrat"/>
              <a:sym typeface="Montserrat"/>
            </a:endParaRPr>
          </a:p>
          <a:p>
            <a:pPr indent="-304800" lvl="0" marL="457200" rtl="0" algn="l">
              <a:lnSpc>
                <a:spcPct val="135714"/>
              </a:lnSpc>
              <a:spcBef>
                <a:spcPts val="0"/>
              </a:spcBef>
              <a:spcAft>
                <a:spcPts val="0"/>
              </a:spcAft>
              <a:buClr>
                <a:srgbClr val="0E101A"/>
              </a:buClr>
              <a:buSzPts val="1200"/>
              <a:buFont typeface="Montserrat"/>
              <a:buChar char="●"/>
            </a:pPr>
            <a:r>
              <a:rPr lang="en" sz="1200">
                <a:solidFill>
                  <a:srgbClr val="0E101A"/>
                </a:solidFill>
                <a:highlight>
                  <a:srgbClr val="FFFFFE"/>
                </a:highlight>
                <a:latin typeface="Montserrat"/>
                <a:ea typeface="Montserrat"/>
                <a:cs typeface="Montserrat"/>
                <a:sym typeface="Montserrat"/>
              </a:rPr>
              <a:t>Average daily traffic</a:t>
            </a:r>
            <a:endParaRPr sz="1200">
              <a:solidFill>
                <a:srgbClr val="0E101A"/>
              </a:solidFill>
              <a:highlight>
                <a:srgbClr val="FFFFFE"/>
              </a:highlight>
              <a:latin typeface="Montserrat"/>
              <a:ea typeface="Montserrat"/>
              <a:cs typeface="Montserrat"/>
              <a:sym typeface="Montserrat"/>
            </a:endParaRPr>
          </a:p>
          <a:p>
            <a:pPr indent="0" lvl="0" marL="457200" rtl="0" algn="l">
              <a:lnSpc>
                <a:spcPct val="135714"/>
              </a:lnSpc>
              <a:spcBef>
                <a:spcPts val="0"/>
              </a:spcBef>
              <a:spcAft>
                <a:spcPts val="0"/>
              </a:spcAft>
              <a:buNone/>
            </a:pPr>
            <a:r>
              <a:rPr b="1" lang="en" sz="1200">
                <a:solidFill>
                  <a:srgbClr val="0E101A"/>
                </a:solidFill>
                <a:highlight>
                  <a:srgbClr val="FFFFFE"/>
                </a:highlight>
                <a:latin typeface="Montserrat"/>
                <a:ea typeface="Montserrat"/>
                <a:cs typeface="Montserrat"/>
                <a:sym typeface="Montserrat"/>
              </a:rPr>
              <a:t>4283</a:t>
            </a:r>
            <a:endParaRPr b="1" sz="1200">
              <a:solidFill>
                <a:srgbClr val="0E101A"/>
              </a:solidFill>
              <a:highlight>
                <a:srgbClr val="FFFFFE"/>
              </a:highlight>
              <a:latin typeface="Montserrat"/>
              <a:ea typeface="Montserrat"/>
              <a:cs typeface="Montserrat"/>
              <a:sym typeface="Montserrat"/>
            </a:endParaRPr>
          </a:p>
          <a:p>
            <a:pPr indent="-304800" lvl="0" marL="457200" rtl="0" algn="l">
              <a:lnSpc>
                <a:spcPct val="135714"/>
              </a:lnSpc>
              <a:spcBef>
                <a:spcPts val="0"/>
              </a:spcBef>
              <a:spcAft>
                <a:spcPts val="0"/>
              </a:spcAft>
              <a:buClr>
                <a:srgbClr val="0E101A"/>
              </a:buClr>
              <a:buSzPts val="1200"/>
              <a:buFont typeface="Montserrat"/>
              <a:buChar char="●"/>
            </a:pPr>
            <a:r>
              <a:rPr lang="en" sz="1200">
                <a:solidFill>
                  <a:srgbClr val="0E101A"/>
                </a:solidFill>
                <a:highlight>
                  <a:srgbClr val="FFFFFE"/>
                </a:highlight>
                <a:latin typeface="Montserrat"/>
                <a:ea typeface="Montserrat"/>
                <a:cs typeface="Montserrat"/>
                <a:sym typeface="Montserrat"/>
              </a:rPr>
              <a:t>Estimated maintenance cost</a:t>
            </a:r>
            <a:endParaRPr sz="1200">
              <a:solidFill>
                <a:srgbClr val="0E101A"/>
              </a:solidFill>
              <a:highlight>
                <a:srgbClr val="FFFFFE"/>
              </a:highlight>
              <a:latin typeface="Montserrat"/>
              <a:ea typeface="Montserrat"/>
              <a:cs typeface="Montserrat"/>
              <a:sym typeface="Montserrat"/>
            </a:endParaRPr>
          </a:p>
          <a:p>
            <a:pPr indent="0" lvl="0" marL="457200" rtl="0" algn="l">
              <a:lnSpc>
                <a:spcPct val="135714"/>
              </a:lnSpc>
              <a:spcBef>
                <a:spcPts val="0"/>
              </a:spcBef>
              <a:spcAft>
                <a:spcPts val="0"/>
              </a:spcAft>
              <a:buNone/>
            </a:pPr>
            <a:r>
              <a:rPr b="1" lang="en" sz="1200">
                <a:solidFill>
                  <a:srgbClr val="0E101A"/>
                </a:solidFill>
                <a:highlight>
                  <a:srgbClr val="FFFFFE"/>
                </a:highlight>
                <a:latin typeface="Montserrat"/>
                <a:ea typeface="Montserrat"/>
                <a:cs typeface="Montserrat"/>
                <a:sym typeface="Montserrat"/>
              </a:rPr>
              <a:t>$113k</a:t>
            </a:r>
            <a:endParaRPr b="1" sz="1200">
              <a:solidFill>
                <a:srgbClr val="0E101A"/>
              </a:solidFill>
              <a:highlight>
                <a:srgbClr val="FFFFFE"/>
              </a:highlight>
              <a:latin typeface="Montserrat"/>
              <a:ea typeface="Montserrat"/>
              <a:cs typeface="Montserrat"/>
              <a:sym typeface="Montserrat"/>
            </a:endParaRPr>
          </a:p>
        </p:txBody>
      </p:sp>
      <p:pic>
        <p:nvPicPr>
          <p:cNvPr id="223" name="Google Shape;223;p31"/>
          <p:cNvPicPr preferRelativeResize="0"/>
          <p:nvPr/>
        </p:nvPicPr>
        <p:blipFill>
          <a:blip r:embed="rId3">
            <a:alphaModFix/>
          </a:blip>
          <a:stretch>
            <a:fillRect/>
          </a:stretch>
        </p:blipFill>
        <p:spPr>
          <a:xfrm>
            <a:off x="450675" y="1145950"/>
            <a:ext cx="5280057" cy="38209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Agenda</a:t>
            </a:r>
            <a:endParaRPr/>
          </a:p>
        </p:txBody>
      </p:sp>
      <p:sp>
        <p:nvSpPr>
          <p:cNvPr id="65" name="Google Shape;65;p14"/>
          <p:cNvSpPr txBox="1"/>
          <p:nvPr>
            <p:ph idx="2" type="body"/>
          </p:nvPr>
        </p:nvSpPr>
        <p:spPr>
          <a:xfrm>
            <a:off x="4805000" y="724200"/>
            <a:ext cx="4269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1700">
                <a:latin typeface="Montserrat"/>
                <a:ea typeface="Montserrat"/>
                <a:cs typeface="Montserrat"/>
                <a:sym typeface="Montserrat"/>
              </a:rPr>
              <a:t>Executive Summary</a:t>
            </a:r>
            <a:endParaRPr b="1" sz="1700">
              <a:latin typeface="Montserrat"/>
              <a:ea typeface="Montserrat"/>
              <a:cs typeface="Montserrat"/>
              <a:sym typeface="Montserrat"/>
            </a:endParaRPr>
          </a:p>
          <a:p>
            <a:pPr indent="0" lvl="0" marL="0" rtl="0" algn="l">
              <a:spcBef>
                <a:spcPts val="1200"/>
              </a:spcBef>
              <a:spcAft>
                <a:spcPts val="0"/>
              </a:spcAft>
              <a:buNone/>
            </a:pPr>
            <a:r>
              <a:rPr b="1" lang="en" sz="1700">
                <a:latin typeface="Montserrat"/>
                <a:ea typeface="Montserrat"/>
                <a:cs typeface="Montserrat"/>
                <a:sym typeface="Montserrat"/>
              </a:rPr>
              <a:t>Background &amp; Motivation</a:t>
            </a:r>
            <a:endParaRPr b="1" sz="1700">
              <a:latin typeface="Montserrat"/>
              <a:ea typeface="Montserrat"/>
              <a:cs typeface="Montserrat"/>
              <a:sym typeface="Montserrat"/>
            </a:endParaRPr>
          </a:p>
          <a:p>
            <a:pPr indent="0" lvl="0" marL="0" rtl="0" algn="l">
              <a:spcBef>
                <a:spcPts val="1200"/>
              </a:spcBef>
              <a:spcAft>
                <a:spcPts val="0"/>
              </a:spcAft>
              <a:buNone/>
            </a:pPr>
            <a:r>
              <a:rPr b="1" lang="en" sz="1700">
                <a:latin typeface="Montserrat"/>
                <a:ea typeface="Montserrat"/>
                <a:cs typeface="Montserrat"/>
                <a:sym typeface="Montserrat"/>
              </a:rPr>
              <a:t>Goals</a:t>
            </a:r>
            <a:endParaRPr b="1" sz="1700">
              <a:latin typeface="Montserrat"/>
              <a:ea typeface="Montserrat"/>
              <a:cs typeface="Montserrat"/>
              <a:sym typeface="Montserrat"/>
            </a:endParaRPr>
          </a:p>
          <a:p>
            <a:pPr indent="0" lvl="0" marL="0" rtl="0" algn="l">
              <a:spcBef>
                <a:spcPts val="1200"/>
              </a:spcBef>
              <a:spcAft>
                <a:spcPts val="0"/>
              </a:spcAft>
              <a:buNone/>
            </a:pPr>
            <a:r>
              <a:rPr b="1" lang="en" sz="1700">
                <a:latin typeface="Montserrat"/>
                <a:ea typeface="Montserrat"/>
                <a:cs typeface="Montserrat"/>
                <a:sym typeface="Montserrat"/>
              </a:rPr>
              <a:t>Dataset</a:t>
            </a:r>
            <a:endParaRPr b="1" sz="1700">
              <a:latin typeface="Montserrat"/>
              <a:ea typeface="Montserrat"/>
              <a:cs typeface="Montserrat"/>
              <a:sym typeface="Montserrat"/>
            </a:endParaRPr>
          </a:p>
          <a:p>
            <a:pPr indent="0" lvl="0" marL="0" rtl="0" algn="l">
              <a:spcBef>
                <a:spcPts val="1200"/>
              </a:spcBef>
              <a:spcAft>
                <a:spcPts val="0"/>
              </a:spcAft>
              <a:buNone/>
            </a:pPr>
            <a:r>
              <a:rPr b="1" lang="en" sz="1700">
                <a:latin typeface="Montserrat"/>
                <a:ea typeface="Montserrat"/>
                <a:cs typeface="Montserrat"/>
                <a:sym typeface="Montserrat"/>
              </a:rPr>
              <a:t>Methodology</a:t>
            </a:r>
            <a:endParaRPr b="1" sz="1700">
              <a:latin typeface="Montserrat"/>
              <a:ea typeface="Montserrat"/>
              <a:cs typeface="Montserrat"/>
              <a:sym typeface="Montserrat"/>
            </a:endParaRPr>
          </a:p>
          <a:p>
            <a:pPr indent="0" lvl="0" marL="0" rtl="0" algn="l">
              <a:spcBef>
                <a:spcPts val="1200"/>
              </a:spcBef>
              <a:spcAft>
                <a:spcPts val="0"/>
              </a:spcAft>
              <a:buNone/>
            </a:pPr>
            <a:r>
              <a:rPr b="1" lang="en" sz="1700">
                <a:latin typeface="Montserrat"/>
                <a:ea typeface="Montserrat"/>
                <a:cs typeface="Montserrat"/>
                <a:sym typeface="Montserrat"/>
              </a:rPr>
              <a:t>Analysis &amp; Results</a:t>
            </a:r>
            <a:endParaRPr b="1" sz="1700">
              <a:latin typeface="Montserrat"/>
              <a:ea typeface="Montserrat"/>
              <a:cs typeface="Montserrat"/>
              <a:sym typeface="Montserrat"/>
            </a:endParaRPr>
          </a:p>
          <a:p>
            <a:pPr indent="0" lvl="0" marL="0" rtl="0" algn="l">
              <a:spcBef>
                <a:spcPts val="1200"/>
              </a:spcBef>
              <a:spcAft>
                <a:spcPts val="1200"/>
              </a:spcAft>
              <a:buNone/>
            </a:pPr>
            <a:r>
              <a:rPr b="1" lang="en" sz="1700">
                <a:latin typeface="Montserrat"/>
                <a:ea typeface="Montserrat"/>
                <a:cs typeface="Montserrat"/>
                <a:sym typeface="Montserrat"/>
              </a:rPr>
              <a:t>Case Studies &amp; Recommendations</a:t>
            </a:r>
            <a:endParaRPr sz="17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Case Studies &amp; Recommendations</a:t>
            </a:r>
            <a:endParaRPr/>
          </a:p>
        </p:txBody>
      </p:sp>
      <p:sp>
        <p:nvSpPr>
          <p:cNvPr id="229" name="Google Shape;229;p32"/>
          <p:cNvSpPr txBox="1"/>
          <p:nvPr>
            <p:ph idx="1" type="body"/>
          </p:nvPr>
        </p:nvSpPr>
        <p:spPr>
          <a:xfrm>
            <a:off x="5422275" y="1348975"/>
            <a:ext cx="3066900" cy="33348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b="1" lang="en" sz="1400">
                <a:solidFill>
                  <a:srgbClr val="0E101A"/>
                </a:solidFill>
                <a:highlight>
                  <a:srgbClr val="FFFFFE"/>
                </a:highlight>
                <a:latin typeface="Montserrat"/>
                <a:ea typeface="Montserrat"/>
                <a:cs typeface="Montserrat"/>
                <a:sym typeface="Montserrat"/>
              </a:rPr>
              <a:t>Example 5: </a:t>
            </a:r>
            <a:r>
              <a:rPr b="1" lang="en" sz="1400">
                <a:solidFill>
                  <a:srgbClr val="0E101A"/>
                </a:solidFill>
                <a:highlight>
                  <a:srgbClr val="FFFFFE"/>
                </a:highlight>
                <a:latin typeface="Montserrat"/>
                <a:ea typeface="Montserrat"/>
                <a:cs typeface="Montserrat"/>
                <a:sym typeface="Montserrat"/>
              </a:rPr>
              <a:t>SANTIAGO NEAR SR 0030</a:t>
            </a:r>
            <a:endParaRPr b="1" sz="1400">
              <a:solidFill>
                <a:srgbClr val="0E101A"/>
              </a:solidFill>
              <a:highlight>
                <a:srgbClr val="FFFFFE"/>
              </a:highlight>
              <a:latin typeface="Montserrat"/>
              <a:ea typeface="Montserrat"/>
              <a:cs typeface="Montserrat"/>
              <a:sym typeface="Montserrat"/>
            </a:endParaRPr>
          </a:p>
          <a:p>
            <a:pPr indent="-304800" lvl="0" marL="457200" rtl="0" algn="l">
              <a:lnSpc>
                <a:spcPct val="135714"/>
              </a:lnSpc>
              <a:spcBef>
                <a:spcPts val="0"/>
              </a:spcBef>
              <a:spcAft>
                <a:spcPts val="0"/>
              </a:spcAft>
              <a:buClr>
                <a:srgbClr val="0E101A"/>
              </a:buClr>
              <a:buSzPts val="1200"/>
              <a:buFont typeface="Montserrat"/>
              <a:buChar char="●"/>
            </a:pPr>
            <a:r>
              <a:rPr lang="en" sz="1200">
                <a:solidFill>
                  <a:srgbClr val="0E101A"/>
                </a:solidFill>
                <a:highlight>
                  <a:srgbClr val="FFFFFE"/>
                </a:highlight>
                <a:latin typeface="Montserrat"/>
                <a:ea typeface="Montserrat"/>
                <a:cs typeface="Montserrat"/>
                <a:sym typeface="Montserrat"/>
              </a:rPr>
              <a:t>Alternative routes availability</a:t>
            </a:r>
            <a:br>
              <a:rPr lang="en" sz="1200">
                <a:solidFill>
                  <a:srgbClr val="0E101A"/>
                </a:solidFill>
                <a:highlight>
                  <a:srgbClr val="FFFFFE"/>
                </a:highlight>
                <a:latin typeface="Montserrat"/>
                <a:ea typeface="Montserrat"/>
                <a:cs typeface="Montserrat"/>
                <a:sym typeface="Montserrat"/>
              </a:rPr>
            </a:br>
            <a:r>
              <a:rPr b="1" lang="en" sz="1200">
                <a:solidFill>
                  <a:srgbClr val="0E101A"/>
                </a:solidFill>
                <a:highlight>
                  <a:srgbClr val="FFFFFE"/>
                </a:highlight>
                <a:latin typeface="Montserrat"/>
                <a:ea typeface="Montserrat"/>
                <a:cs typeface="Montserrat"/>
                <a:sym typeface="Montserrat"/>
              </a:rPr>
              <a:t>Yes</a:t>
            </a:r>
            <a:endParaRPr b="1" sz="1200">
              <a:solidFill>
                <a:srgbClr val="0E101A"/>
              </a:solidFill>
              <a:highlight>
                <a:srgbClr val="FFFFFE"/>
              </a:highlight>
              <a:latin typeface="Montserrat"/>
              <a:ea typeface="Montserrat"/>
              <a:cs typeface="Montserrat"/>
              <a:sym typeface="Montserrat"/>
            </a:endParaRPr>
          </a:p>
          <a:p>
            <a:pPr indent="-304800" lvl="0" marL="457200" rtl="0" algn="l">
              <a:lnSpc>
                <a:spcPct val="135714"/>
              </a:lnSpc>
              <a:spcBef>
                <a:spcPts val="0"/>
              </a:spcBef>
              <a:spcAft>
                <a:spcPts val="0"/>
              </a:spcAft>
              <a:buClr>
                <a:srgbClr val="0E101A"/>
              </a:buClr>
              <a:buSzPts val="1200"/>
              <a:buFont typeface="Montserrat"/>
              <a:buChar char="●"/>
            </a:pPr>
            <a:r>
              <a:rPr lang="en" sz="1200">
                <a:solidFill>
                  <a:srgbClr val="0E101A"/>
                </a:solidFill>
                <a:highlight>
                  <a:srgbClr val="FFFFFE"/>
                </a:highlight>
                <a:latin typeface="Montserrat"/>
                <a:ea typeface="Montserrat"/>
                <a:cs typeface="Montserrat"/>
                <a:sym typeface="Montserrat"/>
              </a:rPr>
              <a:t>Bridge size</a:t>
            </a:r>
            <a:br>
              <a:rPr lang="en" sz="1200">
                <a:solidFill>
                  <a:srgbClr val="0E101A"/>
                </a:solidFill>
                <a:highlight>
                  <a:srgbClr val="FFFFFE"/>
                </a:highlight>
                <a:latin typeface="Montserrat"/>
                <a:ea typeface="Montserrat"/>
                <a:cs typeface="Montserrat"/>
                <a:sym typeface="Montserrat"/>
              </a:rPr>
            </a:br>
            <a:r>
              <a:rPr b="1" lang="en" sz="1200">
                <a:solidFill>
                  <a:srgbClr val="0E101A"/>
                </a:solidFill>
                <a:highlight>
                  <a:srgbClr val="FFFFFE"/>
                </a:highlight>
                <a:latin typeface="Montserrat"/>
                <a:ea typeface="Montserrat"/>
                <a:cs typeface="Montserrat"/>
                <a:sym typeface="Montserrat"/>
              </a:rPr>
              <a:t>A small bridge over Little Deer Creek</a:t>
            </a:r>
            <a:endParaRPr b="1" sz="1200">
              <a:solidFill>
                <a:srgbClr val="0E101A"/>
              </a:solidFill>
              <a:highlight>
                <a:srgbClr val="FFFFFE"/>
              </a:highlight>
              <a:latin typeface="Montserrat"/>
              <a:ea typeface="Montserrat"/>
              <a:cs typeface="Montserrat"/>
              <a:sym typeface="Montserrat"/>
            </a:endParaRPr>
          </a:p>
          <a:p>
            <a:pPr indent="-304800" lvl="0" marL="457200" rtl="0" algn="l">
              <a:lnSpc>
                <a:spcPct val="135714"/>
              </a:lnSpc>
              <a:spcBef>
                <a:spcPts val="0"/>
              </a:spcBef>
              <a:spcAft>
                <a:spcPts val="0"/>
              </a:spcAft>
              <a:buClr>
                <a:srgbClr val="0E101A"/>
              </a:buClr>
              <a:buSzPts val="1200"/>
              <a:buFont typeface="Montserrat"/>
              <a:buChar char="●"/>
            </a:pPr>
            <a:r>
              <a:rPr lang="en" sz="1200">
                <a:solidFill>
                  <a:srgbClr val="0E101A"/>
                </a:solidFill>
                <a:highlight>
                  <a:srgbClr val="FFFFFE"/>
                </a:highlight>
                <a:latin typeface="Montserrat"/>
                <a:ea typeface="Montserrat"/>
                <a:cs typeface="Montserrat"/>
                <a:sym typeface="Montserrat"/>
              </a:rPr>
              <a:t>Average daily traffic</a:t>
            </a:r>
            <a:endParaRPr sz="1200">
              <a:solidFill>
                <a:srgbClr val="0E101A"/>
              </a:solidFill>
              <a:highlight>
                <a:srgbClr val="FFFFFE"/>
              </a:highlight>
              <a:latin typeface="Montserrat"/>
              <a:ea typeface="Montserrat"/>
              <a:cs typeface="Montserrat"/>
              <a:sym typeface="Montserrat"/>
            </a:endParaRPr>
          </a:p>
          <a:p>
            <a:pPr indent="0" lvl="0" marL="457200" rtl="0" algn="l">
              <a:lnSpc>
                <a:spcPct val="135714"/>
              </a:lnSpc>
              <a:spcBef>
                <a:spcPts val="0"/>
              </a:spcBef>
              <a:spcAft>
                <a:spcPts val="0"/>
              </a:spcAft>
              <a:buNone/>
            </a:pPr>
            <a:r>
              <a:rPr b="1" lang="en" sz="1200">
                <a:solidFill>
                  <a:srgbClr val="0E101A"/>
                </a:solidFill>
                <a:highlight>
                  <a:srgbClr val="FFFFFE"/>
                </a:highlight>
                <a:latin typeface="Montserrat"/>
                <a:ea typeface="Montserrat"/>
                <a:cs typeface="Montserrat"/>
                <a:sym typeface="Montserrat"/>
              </a:rPr>
              <a:t>1723</a:t>
            </a:r>
            <a:endParaRPr b="1" sz="1200">
              <a:solidFill>
                <a:srgbClr val="0E101A"/>
              </a:solidFill>
              <a:highlight>
                <a:srgbClr val="FFFFFE"/>
              </a:highlight>
              <a:latin typeface="Montserrat"/>
              <a:ea typeface="Montserrat"/>
              <a:cs typeface="Montserrat"/>
              <a:sym typeface="Montserrat"/>
            </a:endParaRPr>
          </a:p>
          <a:p>
            <a:pPr indent="-304800" lvl="0" marL="457200" rtl="0" algn="l">
              <a:lnSpc>
                <a:spcPct val="135714"/>
              </a:lnSpc>
              <a:spcBef>
                <a:spcPts val="0"/>
              </a:spcBef>
              <a:spcAft>
                <a:spcPts val="0"/>
              </a:spcAft>
              <a:buClr>
                <a:srgbClr val="0E101A"/>
              </a:buClr>
              <a:buSzPts val="1200"/>
              <a:buFont typeface="Montserrat"/>
              <a:buChar char="●"/>
            </a:pPr>
            <a:r>
              <a:rPr lang="en" sz="1200">
                <a:solidFill>
                  <a:srgbClr val="0E101A"/>
                </a:solidFill>
                <a:highlight>
                  <a:srgbClr val="FFFFFE"/>
                </a:highlight>
                <a:latin typeface="Montserrat"/>
                <a:ea typeface="Montserrat"/>
                <a:cs typeface="Montserrat"/>
                <a:sym typeface="Montserrat"/>
              </a:rPr>
              <a:t>Estimated maintenance cost</a:t>
            </a:r>
            <a:endParaRPr sz="1200">
              <a:solidFill>
                <a:srgbClr val="0E101A"/>
              </a:solidFill>
              <a:highlight>
                <a:srgbClr val="FFFFFE"/>
              </a:highlight>
              <a:latin typeface="Montserrat"/>
              <a:ea typeface="Montserrat"/>
              <a:cs typeface="Montserrat"/>
              <a:sym typeface="Montserrat"/>
            </a:endParaRPr>
          </a:p>
          <a:p>
            <a:pPr indent="0" lvl="0" marL="457200" rtl="0" algn="l">
              <a:lnSpc>
                <a:spcPct val="135714"/>
              </a:lnSpc>
              <a:spcBef>
                <a:spcPts val="0"/>
              </a:spcBef>
              <a:spcAft>
                <a:spcPts val="0"/>
              </a:spcAft>
              <a:buNone/>
            </a:pPr>
            <a:r>
              <a:rPr b="1" lang="en" sz="1200">
                <a:solidFill>
                  <a:srgbClr val="0E101A"/>
                </a:solidFill>
                <a:highlight>
                  <a:srgbClr val="FFFFFE"/>
                </a:highlight>
                <a:latin typeface="Montserrat"/>
                <a:ea typeface="Montserrat"/>
                <a:cs typeface="Montserrat"/>
                <a:sym typeface="Montserrat"/>
              </a:rPr>
              <a:t>$123k</a:t>
            </a:r>
            <a:endParaRPr b="1" sz="1200">
              <a:solidFill>
                <a:srgbClr val="0E101A"/>
              </a:solidFill>
              <a:highlight>
                <a:srgbClr val="FFFFFE"/>
              </a:highlight>
              <a:latin typeface="Montserrat"/>
              <a:ea typeface="Montserrat"/>
              <a:cs typeface="Montserrat"/>
              <a:sym typeface="Montserrat"/>
            </a:endParaRPr>
          </a:p>
        </p:txBody>
      </p:sp>
      <p:pic>
        <p:nvPicPr>
          <p:cNvPr id="230" name="Google Shape;230;p32"/>
          <p:cNvPicPr preferRelativeResize="0"/>
          <p:nvPr/>
        </p:nvPicPr>
        <p:blipFill>
          <a:blip r:embed="rId3">
            <a:alphaModFix/>
          </a:blip>
          <a:stretch>
            <a:fillRect/>
          </a:stretch>
        </p:blipFill>
        <p:spPr>
          <a:xfrm>
            <a:off x="466825" y="1089800"/>
            <a:ext cx="4523500" cy="39622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Case Studies &amp; Recommendations</a:t>
            </a:r>
            <a:endParaRPr/>
          </a:p>
        </p:txBody>
      </p:sp>
      <p:sp>
        <p:nvSpPr>
          <p:cNvPr id="236" name="Google Shape;236;p33"/>
          <p:cNvSpPr txBox="1"/>
          <p:nvPr>
            <p:ph idx="1" type="body"/>
          </p:nvPr>
        </p:nvSpPr>
        <p:spPr>
          <a:xfrm>
            <a:off x="5030650" y="1348975"/>
            <a:ext cx="3547200" cy="33348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b="1" lang="en" sz="1400">
                <a:solidFill>
                  <a:srgbClr val="0E101A"/>
                </a:solidFill>
                <a:highlight>
                  <a:srgbClr val="F8E71C"/>
                </a:highlight>
                <a:latin typeface="Montserrat"/>
                <a:ea typeface="Montserrat"/>
                <a:cs typeface="Montserrat"/>
                <a:sym typeface="Montserrat"/>
              </a:rPr>
              <a:t>PRIORITIZATION</a:t>
            </a:r>
            <a:endParaRPr b="1" sz="1400">
              <a:solidFill>
                <a:srgbClr val="0E101A"/>
              </a:solidFill>
              <a:highlight>
                <a:srgbClr val="F8E71C"/>
              </a:highlight>
              <a:latin typeface="Montserrat"/>
              <a:ea typeface="Montserrat"/>
              <a:cs typeface="Montserrat"/>
              <a:sym typeface="Montserrat"/>
            </a:endParaRPr>
          </a:p>
          <a:p>
            <a:pPr indent="-317500" lvl="0" marL="457200" rtl="0" algn="l">
              <a:lnSpc>
                <a:spcPct val="135714"/>
              </a:lnSpc>
              <a:spcBef>
                <a:spcPts val="0"/>
              </a:spcBef>
              <a:spcAft>
                <a:spcPts val="0"/>
              </a:spcAft>
              <a:buClr>
                <a:srgbClr val="0E101A"/>
              </a:buClr>
              <a:buSzPts val="1400"/>
              <a:buFont typeface="Montserrat"/>
              <a:buChar char="●"/>
            </a:pPr>
            <a:r>
              <a:rPr lang="en" sz="1400">
                <a:solidFill>
                  <a:srgbClr val="0E101A"/>
                </a:solidFill>
                <a:highlight>
                  <a:srgbClr val="FFFFFE"/>
                </a:highlight>
                <a:latin typeface="Montserrat"/>
                <a:ea typeface="Montserrat"/>
                <a:cs typeface="Montserrat"/>
                <a:sym typeface="Montserrat"/>
              </a:rPr>
              <a:t>800FT E OF T636</a:t>
            </a:r>
            <a:endParaRPr sz="1400">
              <a:solidFill>
                <a:srgbClr val="0E101A"/>
              </a:solidFill>
              <a:highlight>
                <a:srgbClr val="FFFFFE"/>
              </a:highlight>
              <a:latin typeface="Montserrat"/>
              <a:ea typeface="Montserrat"/>
              <a:cs typeface="Montserrat"/>
              <a:sym typeface="Montserrat"/>
            </a:endParaRPr>
          </a:p>
          <a:p>
            <a:pPr indent="0" lvl="0" marL="914400" rtl="0" algn="l">
              <a:lnSpc>
                <a:spcPct val="135714"/>
              </a:lnSpc>
              <a:spcBef>
                <a:spcPts val="0"/>
              </a:spcBef>
              <a:spcAft>
                <a:spcPts val="0"/>
              </a:spcAft>
              <a:buNone/>
            </a:pPr>
            <a:r>
              <a:t/>
            </a:r>
            <a:endParaRPr sz="1000">
              <a:solidFill>
                <a:srgbClr val="0E101A"/>
              </a:solidFill>
              <a:highlight>
                <a:srgbClr val="FFFFFE"/>
              </a:highlight>
              <a:latin typeface="Montserrat"/>
              <a:ea typeface="Montserrat"/>
              <a:cs typeface="Montserrat"/>
              <a:sym typeface="Montserrat"/>
            </a:endParaRPr>
          </a:p>
          <a:p>
            <a:pPr indent="-317500" lvl="0" marL="457200" rtl="0" algn="l">
              <a:lnSpc>
                <a:spcPct val="135714"/>
              </a:lnSpc>
              <a:spcBef>
                <a:spcPts val="0"/>
              </a:spcBef>
              <a:spcAft>
                <a:spcPts val="0"/>
              </a:spcAft>
              <a:buClr>
                <a:srgbClr val="0E101A"/>
              </a:buClr>
              <a:buSzPts val="1400"/>
              <a:buFont typeface="Montserrat"/>
              <a:buChar char="●"/>
            </a:pPr>
            <a:r>
              <a:rPr lang="en" sz="1400">
                <a:solidFill>
                  <a:srgbClr val="0E101A"/>
                </a:solidFill>
                <a:highlight>
                  <a:srgbClr val="FFFFFE"/>
                </a:highlight>
                <a:latin typeface="Montserrat"/>
                <a:ea typeface="Montserrat"/>
                <a:cs typeface="Montserrat"/>
                <a:sym typeface="Montserrat"/>
              </a:rPr>
              <a:t>@INTERSECT WITH SR 2013 </a:t>
            </a:r>
            <a:endParaRPr sz="1400">
              <a:solidFill>
                <a:srgbClr val="0E101A"/>
              </a:solidFill>
              <a:highlight>
                <a:srgbClr val="FFFFFE"/>
              </a:highlight>
              <a:latin typeface="Montserrat"/>
              <a:ea typeface="Montserrat"/>
              <a:cs typeface="Montserrat"/>
              <a:sym typeface="Montserrat"/>
            </a:endParaRPr>
          </a:p>
          <a:p>
            <a:pPr indent="0" lvl="0" marL="914400" rtl="0" algn="l">
              <a:lnSpc>
                <a:spcPct val="135714"/>
              </a:lnSpc>
              <a:spcBef>
                <a:spcPts val="0"/>
              </a:spcBef>
              <a:spcAft>
                <a:spcPts val="0"/>
              </a:spcAft>
              <a:buNone/>
            </a:pPr>
            <a:r>
              <a:t/>
            </a:r>
            <a:endParaRPr sz="1000">
              <a:solidFill>
                <a:srgbClr val="0E101A"/>
              </a:solidFill>
              <a:highlight>
                <a:srgbClr val="FFFFFE"/>
              </a:highlight>
              <a:latin typeface="Montserrat"/>
              <a:ea typeface="Montserrat"/>
              <a:cs typeface="Montserrat"/>
              <a:sym typeface="Montserrat"/>
            </a:endParaRPr>
          </a:p>
          <a:p>
            <a:pPr indent="-317500" lvl="0" marL="457200" rtl="0" algn="l">
              <a:lnSpc>
                <a:spcPct val="135714"/>
              </a:lnSpc>
              <a:spcBef>
                <a:spcPts val="0"/>
              </a:spcBef>
              <a:spcAft>
                <a:spcPts val="0"/>
              </a:spcAft>
              <a:buClr>
                <a:srgbClr val="0E101A"/>
              </a:buClr>
              <a:buSzPts val="1400"/>
              <a:buFont typeface="Montserrat"/>
              <a:buChar char="●"/>
            </a:pPr>
            <a:r>
              <a:rPr lang="en" sz="1400">
                <a:solidFill>
                  <a:srgbClr val="0E101A"/>
                </a:solidFill>
                <a:highlight>
                  <a:srgbClr val="FFFFFE"/>
                </a:highlight>
                <a:latin typeface="Montserrat"/>
                <a:ea typeface="Montserrat"/>
                <a:cs typeface="Montserrat"/>
                <a:sym typeface="Montserrat"/>
              </a:rPr>
              <a:t>Birmingham Bridge</a:t>
            </a:r>
            <a:endParaRPr sz="1400">
              <a:solidFill>
                <a:srgbClr val="0E101A"/>
              </a:solidFill>
              <a:highlight>
                <a:srgbClr val="FFFFFE"/>
              </a:highlight>
              <a:latin typeface="Montserrat"/>
              <a:ea typeface="Montserrat"/>
              <a:cs typeface="Montserrat"/>
              <a:sym typeface="Montserrat"/>
            </a:endParaRPr>
          </a:p>
          <a:p>
            <a:pPr indent="0" lvl="0" marL="914400" rtl="0" algn="l">
              <a:lnSpc>
                <a:spcPct val="135714"/>
              </a:lnSpc>
              <a:spcBef>
                <a:spcPts val="0"/>
              </a:spcBef>
              <a:spcAft>
                <a:spcPts val="0"/>
              </a:spcAft>
              <a:buNone/>
            </a:pPr>
            <a:r>
              <a:t/>
            </a:r>
            <a:endParaRPr sz="1000">
              <a:solidFill>
                <a:srgbClr val="0E101A"/>
              </a:solidFill>
              <a:highlight>
                <a:srgbClr val="FFFFFE"/>
              </a:highlight>
              <a:latin typeface="Montserrat"/>
              <a:ea typeface="Montserrat"/>
              <a:cs typeface="Montserrat"/>
              <a:sym typeface="Montserrat"/>
            </a:endParaRPr>
          </a:p>
          <a:p>
            <a:pPr indent="-317500" lvl="0" marL="457200" rtl="0" algn="l">
              <a:lnSpc>
                <a:spcPct val="135714"/>
              </a:lnSpc>
              <a:spcBef>
                <a:spcPts val="0"/>
              </a:spcBef>
              <a:spcAft>
                <a:spcPts val="0"/>
              </a:spcAft>
              <a:buClr>
                <a:srgbClr val="0E101A"/>
              </a:buClr>
              <a:buSzPts val="1400"/>
              <a:buFont typeface="Montserrat"/>
              <a:buChar char="●"/>
            </a:pPr>
            <a:r>
              <a:rPr lang="en" sz="1400">
                <a:solidFill>
                  <a:srgbClr val="0E101A"/>
                </a:solidFill>
                <a:highlight>
                  <a:srgbClr val="FFFFFE"/>
                </a:highlight>
                <a:latin typeface="Montserrat"/>
                <a:ea typeface="Montserrat"/>
                <a:cs typeface="Montserrat"/>
                <a:sym typeface="Montserrat"/>
              </a:rPr>
              <a:t>50' E. OF PIERSON RUN R</a:t>
            </a:r>
            <a:r>
              <a:rPr lang="en" sz="1400">
                <a:solidFill>
                  <a:srgbClr val="0E101A"/>
                </a:solidFill>
                <a:highlight>
                  <a:srgbClr val="FFFFFE"/>
                </a:highlight>
                <a:latin typeface="Montserrat"/>
                <a:ea typeface="Montserrat"/>
                <a:cs typeface="Montserrat"/>
                <a:sym typeface="Montserrat"/>
              </a:rPr>
              <a:t>D</a:t>
            </a:r>
            <a:endParaRPr sz="1400">
              <a:solidFill>
                <a:srgbClr val="0E101A"/>
              </a:solidFill>
              <a:highlight>
                <a:srgbClr val="FFFFFE"/>
              </a:highlight>
              <a:latin typeface="Montserrat"/>
              <a:ea typeface="Montserrat"/>
              <a:cs typeface="Montserrat"/>
              <a:sym typeface="Montserrat"/>
            </a:endParaRPr>
          </a:p>
          <a:p>
            <a:pPr indent="0" lvl="0" marL="914400" rtl="0" algn="l">
              <a:lnSpc>
                <a:spcPct val="135714"/>
              </a:lnSpc>
              <a:spcBef>
                <a:spcPts val="0"/>
              </a:spcBef>
              <a:spcAft>
                <a:spcPts val="0"/>
              </a:spcAft>
              <a:buNone/>
            </a:pPr>
            <a:r>
              <a:t/>
            </a:r>
            <a:endParaRPr sz="1000">
              <a:solidFill>
                <a:srgbClr val="0E101A"/>
              </a:solidFill>
              <a:highlight>
                <a:srgbClr val="FFFFFE"/>
              </a:highlight>
              <a:latin typeface="Montserrat"/>
              <a:ea typeface="Montserrat"/>
              <a:cs typeface="Montserrat"/>
              <a:sym typeface="Montserrat"/>
            </a:endParaRPr>
          </a:p>
          <a:p>
            <a:pPr indent="-317500" lvl="0" marL="457200" rtl="0" algn="l">
              <a:lnSpc>
                <a:spcPct val="135714"/>
              </a:lnSpc>
              <a:spcBef>
                <a:spcPts val="0"/>
              </a:spcBef>
              <a:spcAft>
                <a:spcPts val="0"/>
              </a:spcAft>
              <a:buClr>
                <a:srgbClr val="0E101A"/>
              </a:buClr>
              <a:buSzPts val="1400"/>
              <a:buFont typeface="Montserrat"/>
              <a:buChar char="●"/>
            </a:pPr>
            <a:r>
              <a:rPr lang="en" sz="1400">
                <a:solidFill>
                  <a:srgbClr val="0E101A"/>
                </a:solidFill>
                <a:highlight>
                  <a:srgbClr val="FFFFFE"/>
                </a:highlight>
                <a:latin typeface="Montserrat"/>
                <a:ea typeface="Montserrat"/>
                <a:cs typeface="Montserrat"/>
                <a:sym typeface="Montserrat"/>
              </a:rPr>
              <a:t>SANTIAGO NEAR SR 0030</a:t>
            </a:r>
            <a:endParaRPr sz="1400">
              <a:solidFill>
                <a:srgbClr val="0E101A"/>
              </a:solidFill>
              <a:highlight>
                <a:srgbClr val="FFFFFE"/>
              </a:highlight>
              <a:latin typeface="Montserrat"/>
              <a:ea typeface="Montserrat"/>
              <a:cs typeface="Montserrat"/>
              <a:sym typeface="Montserrat"/>
            </a:endParaRPr>
          </a:p>
        </p:txBody>
      </p:sp>
      <p:sp>
        <p:nvSpPr>
          <p:cNvPr id="237" name="Google Shape;237;p33"/>
          <p:cNvSpPr txBox="1"/>
          <p:nvPr>
            <p:ph idx="1" type="body"/>
          </p:nvPr>
        </p:nvSpPr>
        <p:spPr>
          <a:xfrm>
            <a:off x="527900" y="1348975"/>
            <a:ext cx="3333900" cy="3334800"/>
          </a:xfrm>
          <a:prstGeom prst="rect">
            <a:avLst/>
          </a:prstGeom>
        </p:spPr>
        <p:txBody>
          <a:bodyPr anchorCtr="0" anchor="t" bIns="91425" lIns="91425" spcFirstLastPara="1" rIns="91425" wrap="square" tIns="91425">
            <a:normAutofit/>
          </a:bodyPr>
          <a:lstStyle/>
          <a:p>
            <a:pPr indent="0" lvl="0" marL="0" rtl="0" algn="l">
              <a:lnSpc>
                <a:spcPct val="135714"/>
              </a:lnSpc>
              <a:spcBef>
                <a:spcPts val="0"/>
              </a:spcBef>
              <a:spcAft>
                <a:spcPts val="0"/>
              </a:spcAft>
              <a:buNone/>
            </a:pPr>
            <a:r>
              <a:rPr b="1" lang="en" sz="1400">
                <a:solidFill>
                  <a:srgbClr val="0E101A"/>
                </a:solidFill>
                <a:highlight>
                  <a:schemeClr val="dk1"/>
                </a:highlight>
                <a:latin typeface="Montserrat"/>
                <a:ea typeface="Montserrat"/>
                <a:cs typeface="Montserrat"/>
                <a:sym typeface="Montserrat"/>
              </a:rPr>
              <a:t>FRAMEWORK</a:t>
            </a:r>
            <a:endParaRPr b="1" sz="1400">
              <a:solidFill>
                <a:srgbClr val="0E101A"/>
              </a:solidFill>
              <a:highlight>
                <a:schemeClr val="dk1"/>
              </a:highlight>
              <a:latin typeface="Montserrat"/>
              <a:ea typeface="Montserrat"/>
              <a:cs typeface="Montserrat"/>
              <a:sym typeface="Montserrat"/>
            </a:endParaRPr>
          </a:p>
          <a:p>
            <a:pPr indent="0" lvl="0" marL="0" rtl="0" algn="l">
              <a:lnSpc>
                <a:spcPct val="135714"/>
              </a:lnSpc>
              <a:spcBef>
                <a:spcPts val="0"/>
              </a:spcBef>
              <a:spcAft>
                <a:spcPts val="0"/>
              </a:spcAft>
              <a:buNone/>
            </a:pPr>
            <a:r>
              <a:t/>
            </a:r>
            <a:endParaRPr sz="1000">
              <a:solidFill>
                <a:srgbClr val="0E101A"/>
              </a:solidFill>
              <a:highlight>
                <a:srgbClr val="FFFFFE"/>
              </a:highlight>
              <a:latin typeface="Montserrat"/>
              <a:ea typeface="Montserrat"/>
              <a:cs typeface="Montserrat"/>
              <a:sym typeface="Montserrat"/>
            </a:endParaRPr>
          </a:p>
          <a:p>
            <a:pPr indent="-317500" lvl="0" marL="457200" rtl="0" algn="l">
              <a:spcBef>
                <a:spcPts val="0"/>
              </a:spcBef>
              <a:spcAft>
                <a:spcPts val="0"/>
              </a:spcAft>
              <a:buClr>
                <a:srgbClr val="0E101A"/>
              </a:buClr>
              <a:buSzPts val="1400"/>
              <a:buFont typeface="Montserrat"/>
              <a:buChar char="●"/>
            </a:pPr>
            <a:r>
              <a:rPr lang="en" sz="1600">
                <a:solidFill>
                  <a:srgbClr val="0E101A"/>
                </a:solidFill>
                <a:latin typeface="Montserrat"/>
                <a:ea typeface="Montserrat"/>
                <a:cs typeface="Montserrat"/>
                <a:sym typeface="Montserrat"/>
              </a:rPr>
              <a:t>The availability of alternative routes</a:t>
            </a:r>
            <a:br>
              <a:rPr lang="en" sz="1600">
                <a:solidFill>
                  <a:srgbClr val="0E101A"/>
                </a:solidFill>
                <a:latin typeface="Montserrat"/>
                <a:ea typeface="Montserrat"/>
                <a:cs typeface="Montserrat"/>
                <a:sym typeface="Montserrat"/>
              </a:rPr>
            </a:br>
            <a:endParaRPr sz="1000">
              <a:solidFill>
                <a:srgbClr val="0E101A"/>
              </a:solidFill>
              <a:latin typeface="Montserrat"/>
              <a:ea typeface="Montserrat"/>
              <a:cs typeface="Montserrat"/>
              <a:sym typeface="Montserrat"/>
            </a:endParaRPr>
          </a:p>
          <a:p>
            <a:pPr indent="-317500" lvl="0" marL="457200" rtl="0" algn="l">
              <a:spcBef>
                <a:spcPts val="0"/>
              </a:spcBef>
              <a:spcAft>
                <a:spcPts val="0"/>
              </a:spcAft>
              <a:buClr>
                <a:srgbClr val="0E101A"/>
              </a:buClr>
              <a:buSzPts val="1400"/>
              <a:buFont typeface="Montserrat"/>
              <a:buChar char="●"/>
            </a:pPr>
            <a:r>
              <a:rPr lang="en" sz="1600">
                <a:solidFill>
                  <a:srgbClr val="0E101A"/>
                </a:solidFill>
                <a:latin typeface="Montserrat"/>
                <a:ea typeface="Montserrat"/>
                <a:cs typeface="Montserrat"/>
                <a:sym typeface="Montserrat"/>
              </a:rPr>
              <a:t>Bridge size</a:t>
            </a:r>
            <a:br>
              <a:rPr lang="en" sz="1600">
                <a:solidFill>
                  <a:srgbClr val="0E101A"/>
                </a:solidFill>
                <a:latin typeface="Montserrat"/>
                <a:ea typeface="Montserrat"/>
                <a:cs typeface="Montserrat"/>
                <a:sym typeface="Montserrat"/>
              </a:rPr>
            </a:br>
            <a:endParaRPr sz="1000">
              <a:solidFill>
                <a:srgbClr val="0E101A"/>
              </a:solidFill>
              <a:latin typeface="Montserrat"/>
              <a:ea typeface="Montserrat"/>
              <a:cs typeface="Montserrat"/>
              <a:sym typeface="Montserrat"/>
            </a:endParaRPr>
          </a:p>
          <a:p>
            <a:pPr indent="-317500" lvl="0" marL="457200" rtl="0" algn="l">
              <a:spcBef>
                <a:spcPts val="0"/>
              </a:spcBef>
              <a:spcAft>
                <a:spcPts val="0"/>
              </a:spcAft>
              <a:buClr>
                <a:srgbClr val="0E101A"/>
              </a:buClr>
              <a:buSzPts val="1400"/>
              <a:buFont typeface="Montserrat"/>
              <a:buChar char="●"/>
            </a:pPr>
            <a:r>
              <a:rPr lang="en" sz="1600">
                <a:solidFill>
                  <a:srgbClr val="0E101A"/>
                </a:solidFill>
                <a:latin typeface="Montserrat"/>
                <a:ea typeface="Montserrat"/>
                <a:cs typeface="Montserrat"/>
                <a:sym typeface="Montserrat"/>
              </a:rPr>
              <a:t>Traffic amount</a:t>
            </a:r>
            <a:br>
              <a:rPr lang="en" sz="1600">
                <a:solidFill>
                  <a:srgbClr val="0E101A"/>
                </a:solidFill>
                <a:latin typeface="Montserrat"/>
                <a:ea typeface="Montserrat"/>
                <a:cs typeface="Montserrat"/>
                <a:sym typeface="Montserrat"/>
              </a:rPr>
            </a:br>
            <a:endParaRPr sz="1000">
              <a:solidFill>
                <a:srgbClr val="0E101A"/>
              </a:solidFill>
              <a:latin typeface="Montserrat"/>
              <a:ea typeface="Montserrat"/>
              <a:cs typeface="Montserrat"/>
              <a:sym typeface="Montserrat"/>
            </a:endParaRPr>
          </a:p>
          <a:p>
            <a:pPr indent="-317500" lvl="0" marL="457200" rtl="0" algn="l">
              <a:spcBef>
                <a:spcPts val="0"/>
              </a:spcBef>
              <a:spcAft>
                <a:spcPts val="0"/>
              </a:spcAft>
              <a:buClr>
                <a:srgbClr val="0E101A"/>
              </a:buClr>
              <a:buSzPts val="1400"/>
              <a:buFont typeface="Montserrat"/>
              <a:buChar char="●"/>
            </a:pPr>
            <a:r>
              <a:rPr lang="en" sz="1600">
                <a:solidFill>
                  <a:srgbClr val="0E101A"/>
                </a:solidFill>
                <a:latin typeface="Montserrat"/>
                <a:ea typeface="Montserrat"/>
                <a:cs typeface="Montserrat"/>
                <a:sym typeface="Montserrat"/>
              </a:rPr>
              <a:t>Estimated maintenance cost</a:t>
            </a:r>
            <a:endParaRPr sz="1400">
              <a:solidFill>
                <a:srgbClr val="0E101A"/>
              </a:solidFill>
              <a:highlight>
                <a:srgbClr val="FFFFFE"/>
              </a:highlight>
              <a:latin typeface="Montserrat"/>
              <a:ea typeface="Montserrat"/>
              <a:cs typeface="Montserrat"/>
              <a:sym typeface="Montserrat"/>
            </a:endParaRPr>
          </a:p>
        </p:txBody>
      </p:sp>
      <p:sp>
        <p:nvSpPr>
          <p:cNvPr id="238" name="Google Shape;238;p33"/>
          <p:cNvSpPr/>
          <p:nvPr/>
        </p:nvSpPr>
        <p:spPr>
          <a:xfrm>
            <a:off x="3845525" y="2571750"/>
            <a:ext cx="983400" cy="548100"/>
          </a:xfrm>
          <a:prstGeom prst="rightArrow">
            <a:avLst>
              <a:gd fmla="val 50000" name="adj1"/>
              <a:gd fmla="val 50000" name="adj2"/>
            </a:avLst>
          </a:prstGeom>
          <a:solidFill>
            <a:srgbClr val="01AF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Executive Summary</a:t>
            </a:r>
            <a:endParaRPr/>
          </a:p>
        </p:txBody>
      </p:sp>
      <p:sp>
        <p:nvSpPr>
          <p:cNvPr id="71" name="Google Shape;71;p15"/>
          <p:cNvSpPr txBox="1"/>
          <p:nvPr>
            <p:ph idx="1" type="body"/>
          </p:nvPr>
        </p:nvSpPr>
        <p:spPr>
          <a:xfrm>
            <a:off x="311700" y="1234075"/>
            <a:ext cx="8520600" cy="33348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Font typeface="Montserrat"/>
              <a:buAutoNum type="arabicPeriod"/>
            </a:pPr>
            <a:r>
              <a:rPr lang="en">
                <a:latin typeface="Montserrat"/>
                <a:ea typeface="Montserrat"/>
                <a:cs typeface="Montserrat"/>
                <a:sym typeface="Montserrat"/>
              </a:rPr>
              <a:t>Best model for bridge condition classification is </a:t>
            </a:r>
            <a:r>
              <a:rPr b="1" lang="en">
                <a:latin typeface="Montserrat"/>
                <a:ea typeface="Montserrat"/>
                <a:cs typeface="Montserrat"/>
                <a:sym typeface="Montserrat"/>
              </a:rPr>
              <a:t>Random Forest</a:t>
            </a:r>
            <a:r>
              <a:rPr lang="en">
                <a:latin typeface="Montserrat"/>
                <a:ea typeface="Montserrat"/>
                <a:cs typeface="Montserrat"/>
                <a:sym typeface="Montserrat"/>
              </a:rPr>
              <a:t>, with an </a:t>
            </a:r>
            <a:r>
              <a:rPr b="1" lang="en">
                <a:latin typeface="Montserrat"/>
                <a:ea typeface="Montserrat"/>
                <a:cs typeface="Montserrat"/>
                <a:sym typeface="Montserrat"/>
              </a:rPr>
              <a:t>accuracy of 77.8%</a:t>
            </a:r>
            <a:r>
              <a:rPr lang="en">
                <a:latin typeface="Montserrat"/>
                <a:ea typeface="Montserrat"/>
                <a:cs typeface="Montserrat"/>
                <a:sym typeface="Montserrat"/>
              </a:rPr>
              <a:t> and a </a:t>
            </a:r>
            <a:r>
              <a:rPr b="1" lang="en">
                <a:latin typeface="Montserrat"/>
                <a:ea typeface="Montserrat"/>
                <a:cs typeface="Montserrat"/>
                <a:sym typeface="Montserrat"/>
              </a:rPr>
              <a:t>recall rate of 64.1%</a:t>
            </a:r>
            <a:r>
              <a:rPr lang="en">
                <a:latin typeface="Montserrat"/>
                <a:ea typeface="Montserrat"/>
                <a:cs typeface="Montserrat"/>
                <a:sym typeface="Montserrat"/>
              </a:rPr>
              <a:t>.</a:t>
            </a:r>
            <a:br>
              <a:rPr lang="en">
                <a:latin typeface="Montserrat"/>
                <a:ea typeface="Montserrat"/>
                <a:cs typeface="Montserrat"/>
                <a:sym typeface="Montserrat"/>
              </a:rPr>
            </a:br>
            <a:endParaRPr>
              <a:latin typeface="Montserrat"/>
              <a:ea typeface="Montserrat"/>
              <a:cs typeface="Montserrat"/>
              <a:sym typeface="Montserrat"/>
            </a:endParaRPr>
          </a:p>
          <a:p>
            <a:pPr indent="-334327" lvl="0" marL="457200" rtl="0" algn="l">
              <a:spcBef>
                <a:spcPts val="0"/>
              </a:spcBef>
              <a:spcAft>
                <a:spcPts val="0"/>
              </a:spcAft>
              <a:buSzPct val="100000"/>
              <a:buFont typeface="Montserrat"/>
              <a:buAutoNum type="arabicPeriod"/>
            </a:pPr>
            <a:r>
              <a:rPr lang="en">
                <a:latin typeface="Montserrat"/>
                <a:ea typeface="Montserrat"/>
                <a:cs typeface="Montserrat"/>
                <a:sym typeface="Montserrat"/>
              </a:rPr>
              <a:t>The most essential features in determining bridges' condition are </a:t>
            </a:r>
            <a:r>
              <a:rPr b="1" lang="en">
                <a:latin typeface="Montserrat"/>
                <a:ea typeface="Montserrat"/>
                <a:cs typeface="Montserrat"/>
                <a:sym typeface="Montserrat"/>
              </a:rPr>
              <a:t>Substructure Condition</a:t>
            </a:r>
            <a:r>
              <a:rPr lang="en">
                <a:latin typeface="Montserrat"/>
                <a:ea typeface="Montserrat"/>
                <a:cs typeface="Montserrat"/>
                <a:sym typeface="Montserrat"/>
              </a:rPr>
              <a:t>, </a:t>
            </a:r>
            <a:r>
              <a:rPr b="1" lang="en">
                <a:latin typeface="Montserrat"/>
                <a:ea typeface="Montserrat"/>
                <a:cs typeface="Montserrat"/>
                <a:sym typeface="Montserrat"/>
              </a:rPr>
              <a:t>Superstructure Condition</a:t>
            </a:r>
            <a:r>
              <a:rPr lang="en">
                <a:latin typeface="Montserrat"/>
                <a:ea typeface="Montserrat"/>
                <a:cs typeface="Montserrat"/>
                <a:sym typeface="Montserrat"/>
              </a:rPr>
              <a:t>, </a:t>
            </a:r>
            <a:r>
              <a:rPr b="1" lang="en">
                <a:latin typeface="Montserrat"/>
                <a:ea typeface="Montserrat"/>
                <a:cs typeface="Montserrat"/>
                <a:sym typeface="Montserrat"/>
              </a:rPr>
              <a:t>Reconstruction Age</a:t>
            </a:r>
            <a:r>
              <a:rPr lang="en">
                <a:latin typeface="Montserrat"/>
                <a:ea typeface="Montserrat"/>
                <a:cs typeface="Montserrat"/>
                <a:sym typeface="Montserrat"/>
              </a:rPr>
              <a:t>, </a:t>
            </a:r>
            <a:r>
              <a:rPr b="1" lang="en">
                <a:latin typeface="Montserrat"/>
                <a:ea typeface="Montserrat"/>
                <a:cs typeface="Montserrat"/>
                <a:sym typeface="Montserrat"/>
              </a:rPr>
              <a:t>Age</a:t>
            </a:r>
            <a:r>
              <a:rPr lang="en">
                <a:latin typeface="Montserrat"/>
                <a:ea typeface="Montserrat"/>
                <a:cs typeface="Montserrat"/>
                <a:sym typeface="Montserrat"/>
              </a:rPr>
              <a:t>, </a:t>
            </a:r>
            <a:r>
              <a:rPr b="1" lang="en">
                <a:latin typeface="Montserrat"/>
                <a:ea typeface="Montserrat"/>
                <a:cs typeface="Montserrat"/>
                <a:sym typeface="Montserrat"/>
              </a:rPr>
              <a:t>Deck Condition</a:t>
            </a:r>
            <a:r>
              <a:rPr lang="en">
                <a:latin typeface="Montserrat"/>
                <a:ea typeface="Montserrat"/>
                <a:cs typeface="Montserrat"/>
                <a:sym typeface="Montserrat"/>
              </a:rPr>
              <a:t>, and </a:t>
            </a:r>
            <a:r>
              <a:rPr b="1" lang="en">
                <a:latin typeface="Montserrat"/>
                <a:ea typeface="Montserrat"/>
                <a:cs typeface="Montserrat"/>
                <a:sym typeface="Montserrat"/>
              </a:rPr>
              <a:t>Rehab/Replace Eligibility</a:t>
            </a:r>
            <a:r>
              <a:rPr lang="en">
                <a:latin typeface="Montserrat"/>
                <a:ea typeface="Montserrat"/>
                <a:cs typeface="Montserrat"/>
                <a:sym typeface="Montserrat"/>
              </a:rPr>
              <a:t>.</a:t>
            </a:r>
            <a:br>
              <a:rPr lang="en">
                <a:latin typeface="Montserrat"/>
                <a:ea typeface="Montserrat"/>
                <a:cs typeface="Montserrat"/>
                <a:sym typeface="Montserrat"/>
              </a:rPr>
            </a:br>
            <a:endParaRPr>
              <a:latin typeface="Montserrat"/>
              <a:ea typeface="Montserrat"/>
              <a:cs typeface="Montserrat"/>
              <a:sym typeface="Montserrat"/>
            </a:endParaRPr>
          </a:p>
          <a:p>
            <a:pPr indent="-334327" lvl="0" marL="457200" rtl="0" algn="l">
              <a:spcBef>
                <a:spcPts val="0"/>
              </a:spcBef>
              <a:spcAft>
                <a:spcPts val="0"/>
              </a:spcAft>
              <a:buSzPct val="100000"/>
              <a:buFont typeface="Montserrat"/>
              <a:buAutoNum type="arabicPeriod"/>
            </a:pPr>
            <a:r>
              <a:rPr lang="en">
                <a:latin typeface="Montserrat"/>
                <a:ea typeface="Montserrat"/>
                <a:cs typeface="Montserrat"/>
                <a:sym typeface="Montserrat"/>
              </a:rPr>
              <a:t>On top of the predicted condition result, maintenance prioritization will be evaluated with the </a:t>
            </a:r>
            <a:r>
              <a:rPr b="1" lang="en">
                <a:latin typeface="Montserrat"/>
                <a:ea typeface="Montserrat"/>
                <a:cs typeface="Montserrat"/>
                <a:sym typeface="Montserrat"/>
              </a:rPr>
              <a:t>availability of alternative routes</a:t>
            </a:r>
            <a:r>
              <a:rPr lang="en">
                <a:latin typeface="Montserrat"/>
                <a:ea typeface="Montserrat"/>
                <a:cs typeface="Montserrat"/>
                <a:sym typeface="Montserrat"/>
              </a:rPr>
              <a:t>, </a:t>
            </a:r>
            <a:r>
              <a:rPr b="1" lang="en">
                <a:latin typeface="Montserrat"/>
                <a:ea typeface="Montserrat"/>
                <a:cs typeface="Montserrat"/>
                <a:sym typeface="Montserrat"/>
              </a:rPr>
              <a:t>bridge size</a:t>
            </a:r>
            <a:r>
              <a:rPr lang="en">
                <a:latin typeface="Montserrat"/>
                <a:ea typeface="Montserrat"/>
                <a:cs typeface="Montserrat"/>
                <a:sym typeface="Montserrat"/>
              </a:rPr>
              <a:t>, </a:t>
            </a:r>
            <a:r>
              <a:rPr b="1" lang="en">
                <a:latin typeface="Montserrat"/>
                <a:ea typeface="Montserrat"/>
                <a:cs typeface="Montserrat"/>
                <a:sym typeface="Montserrat"/>
              </a:rPr>
              <a:t>traffic amount</a:t>
            </a:r>
            <a:r>
              <a:rPr lang="en">
                <a:latin typeface="Montserrat"/>
                <a:ea typeface="Montserrat"/>
                <a:cs typeface="Montserrat"/>
                <a:sym typeface="Montserrat"/>
              </a:rPr>
              <a:t>, and </a:t>
            </a:r>
            <a:r>
              <a:rPr b="1" lang="en">
                <a:latin typeface="Montserrat"/>
                <a:ea typeface="Montserrat"/>
                <a:cs typeface="Montserrat"/>
                <a:sym typeface="Montserrat"/>
              </a:rPr>
              <a:t>estimated maintenance cost</a:t>
            </a:r>
            <a:r>
              <a:rPr lang="en">
                <a:latin typeface="Montserrat"/>
                <a:ea typeface="Montserrat"/>
                <a:cs typeface="Montserrat"/>
                <a:sym typeface="Montserrat"/>
              </a:rPr>
              <a:t>.</a:t>
            </a:r>
            <a:endParaRPr>
              <a:latin typeface="Montserrat"/>
              <a:ea typeface="Montserrat"/>
              <a:cs typeface="Montserrat"/>
              <a:sym typeface="Montserrat"/>
            </a:endParaRPr>
          </a:p>
          <a:p>
            <a:pPr indent="0" lvl="0" marL="0" rtl="0" algn="l">
              <a:spcBef>
                <a:spcPts val="1200"/>
              </a:spcBef>
              <a:spcAft>
                <a:spcPts val="1200"/>
              </a:spcAft>
              <a:buNone/>
            </a:pPr>
            <a:r>
              <a:t/>
            </a:r>
            <a:endParaRPr>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a:t>
            </a:r>
            <a:r>
              <a:rPr lang="en"/>
              <a:t>kground and</a:t>
            </a:r>
            <a:r>
              <a:rPr lang="en"/>
              <a:t> Motivation</a:t>
            </a:r>
            <a:endParaRPr/>
          </a:p>
        </p:txBody>
      </p:sp>
      <p:sp>
        <p:nvSpPr>
          <p:cNvPr id="77" name="Google Shape;77;p16"/>
          <p:cNvSpPr txBox="1"/>
          <p:nvPr>
            <p:ph idx="1" type="body"/>
          </p:nvPr>
        </p:nvSpPr>
        <p:spPr>
          <a:xfrm>
            <a:off x="311700" y="1234050"/>
            <a:ext cx="3999900" cy="3334800"/>
          </a:xfrm>
          <a:prstGeom prst="rect">
            <a:avLst/>
          </a:prstGeom>
        </p:spPr>
        <p:txBody>
          <a:bodyPr anchorCtr="0" anchor="t" bIns="91425" lIns="91425" spcFirstLastPara="1" rIns="91425" wrap="square" tIns="91425">
            <a:normAutofit lnSpcReduction="10000"/>
          </a:bodyPr>
          <a:lstStyle/>
          <a:p>
            <a:pPr indent="-317500" lvl="0" marL="457200" rtl="0" algn="just">
              <a:spcBef>
                <a:spcPts val="0"/>
              </a:spcBef>
              <a:spcAft>
                <a:spcPts val="0"/>
              </a:spcAft>
              <a:buSzPts val="1400"/>
              <a:buFont typeface="Montserrat"/>
              <a:buChar char="●"/>
            </a:pPr>
            <a:r>
              <a:rPr lang="en">
                <a:latin typeface="Montserrat"/>
                <a:ea typeface="Montserrat"/>
                <a:cs typeface="Montserrat"/>
                <a:sym typeface="Montserrat"/>
              </a:rPr>
              <a:t>Last January, Fern Hollow Bridge collapsed on the day President Biden visited Pittsburgh, the City of Bridges. </a:t>
            </a:r>
            <a:br>
              <a:rPr lang="en">
                <a:latin typeface="Montserrat"/>
                <a:ea typeface="Montserrat"/>
                <a:cs typeface="Montserrat"/>
                <a:sym typeface="Montserrat"/>
              </a:rPr>
            </a:br>
            <a:endParaRPr>
              <a:latin typeface="Montserrat"/>
              <a:ea typeface="Montserrat"/>
              <a:cs typeface="Montserrat"/>
              <a:sym typeface="Montserrat"/>
            </a:endParaRPr>
          </a:p>
          <a:p>
            <a:pPr indent="-317500" lvl="0" marL="457200" rtl="0" algn="just">
              <a:spcBef>
                <a:spcPts val="0"/>
              </a:spcBef>
              <a:spcAft>
                <a:spcPts val="0"/>
              </a:spcAft>
              <a:buSzPts val="1400"/>
              <a:buChar char="●"/>
            </a:pPr>
            <a:r>
              <a:rPr lang="en">
                <a:latin typeface="Montserrat"/>
                <a:ea typeface="Montserrat"/>
                <a:cs typeface="Montserrat"/>
                <a:sym typeface="Montserrat"/>
              </a:rPr>
              <a:t>Although </a:t>
            </a:r>
            <a:r>
              <a:rPr lang="en">
                <a:latin typeface="Montserrat"/>
                <a:ea typeface="Montserrat"/>
                <a:cs typeface="Montserrat"/>
                <a:sym typeface="Montserrat"/>
              </a:rPr>
              <a:t>no one died, we wonder: </a:t>
            </a:r>
            <a:br>
              <a:rPr lang="en">
                <a:latin typeface="Montserrat"/>
                <a:ea typeface="Montserrat"/>
                <a:cs typeface="Montserrat"/>
                <a:sym typeface="Montserrat"/>
              </a:rPr>
            </a:br>
            <a:r>
              <a:rPr b="1" lang="en">
                <a:highlight>
                  <a:schemeClr val="dk1"/>
                </a:highlight>
                <a:latin typeface="Montserrat"/>
                <a:ea typeface="Montserrat"/>
                <a:cs typeface="Montserrat"/>
                <a:sym typeface="Montserrat"/>
              </a:rPr>
              <a:t>What are the factors associated with the risk level/condition of a bridge?</a:t>
            </a:r>
            <a:r>
              <a:rPr b="1" lang="en">
                <a:latin typeface="Montserrat"/>
                <a:ea typeface="Montserrat"/>
                <a:cs typeface="Montserrat"/>
                <a:sym typeface="Montserrat"/>
              </a:rPr>
              <a:t> </a:t>
            </a:r>
            <a:r>
              <a:rPr lang="en">
                <a:latin typeface="Montserrat"/>
                <a:ea typeface="Montserrat"/>
                <a:cs typeface="Montserrat"/>
                <a:sym typeface="Montserrat"/>
              </a:rPr>
              <a:t>The answer can help prevent potential bridge collapses in the future, thus </a:t>
            </a:r>
            <a:r>
              <a:rPr b="1" lang="en">
                <a:latin typeface="Montserrat"/>
                <a:ea typeface="Montserrat"/>
                <a:cs typeface="Montserrat"/>
                <a:sym typeface="Montserrat"/>
              </a:rPr>
              <a:t>preparing for better maintenance for the bridge</a:t>
            </a:r>
            <a:r>
              <a:rPr lang="en">
                <a:latin typeface="Montserrat"/>
                <a:ea typeface="Montserrat"/>
                <a:cs typeface="Montserrat"/>
                <a:sym typeface="Montserrat"/>
              </a:rPr>
              <a:t> and </a:t>
            </a:r>
            <a:r>
              <a:rPr b="1" lang="en">
                <a:latin typeface="Montserrat"/>
                <a:ea typeface="Montserrat"/>
                <a:cs typeface="Montserrat"/>
                <a:sym typeface="Montserrat"/>
              </a:rPr>
              <a:t>providing people with a safer living environment</a:t>
            </a:r>
            <a:r>
              <a:rPr lang="en">
                <a:latin typeface="Montserrat"/>
                <a:ea typeface="Montserrat"/>
                <a:cs typeface="Montserrat"/>
                <a:sym typeface="Montserrat"/>
              </a:rPr>
              <a:t>.</a:t>
            </a:r>
            <a:endParaRPr b="1">
              <a:latin typeface="Montserrat"/>
              <a:ea typeface="Montserrat"/>
              <a:cs typeface="Montserrat"/>
              <a:sym typeface="Montserrat"/>
            </a:endParaRPr>
          </a:p>
        </p:txBody>
      </p:sp>
      <p:pic>
        <p:nvPicPr>
          <p:cNvPr id="78" name="Google Shape;78;p16"/>
          <p:cNvPicPr preferRelativeResize="0"/>
          <p:nvPr/>
        </p:nvPicPr>
        <p:blipFill>
          <a:blip r:embed="rId3">
            <a:alphaModFix/>
          </a:blip>
          <a:stretch>
            <a:fillRect/>
          </a:stretch>
        </p:blipFill>
        <p:spPr>
          <a:xfrm>
            <a:off x="4407975" y="1306300"/>
            <a:ext cx="4736026" cy="3038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a:t>
            </a:r>
            <a:endParaRPr/>
          </a:p>
        </p:txBody>
      </p:sp>
      <p:sp>
        <p:nvSpPr>
          <p:cNvPr id="84" name="Google Shape;84;p17"/>
          <p:cNvSpPr txBox="1"/>
          <p:nvPr>
            <p:ph idx="1" type="body"/>
          </p:nvPr>
        </p:nvSpPr>
        <p:spPr>
          <a:xfrm>
            <a:off x="372950" y="1213675"/>
            <a:ext cx="8520600" cy="33348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Font typeface="Montserrat"/>
              <a:buAutoNum type="arabicPeriod"/>
            </a:pPr>
            <a:r>
              <a:rPr lang="en">
                <a:latin typeface="Montserrat"/>
                <a:ea typeface="Montserrat"/>
                <a:cs typeface="Montserrat"/>
                <a:sym typeface="Montserrat"/>
              </a:rPr>
              <a:t>Help government </a:t>
            </a:r>
            <a:r>
              <a:rPr b="1" lang="en">
                <a:latin typeface="Montserrat"/>
                <a:ea typeface="Montserrat"/>
                <a:cs typeface="Montserrat"/>
                <a:sym typeface="Montserrat"/>
              </a:rPr>
              <a:t>prioritize bridge inspection and maintenance</a:t>
            </a:r>
            <a:r>
              <a:rPr lang="en">
                <a:latin typeface="Montserrat"/>
                <a:ea typeface="Montserrat"/>
                <a:cs typeface="Montserrat"/>
                <a:sym typeface="Montserrat"/>
              </a:rPr>
              <a:t> for bridges with poor conditions before hand; </a:t>
            </a:r>
            <a:r>
              <a:rPr b="1" lang="en">
                <a:latin typeface="Montserrat"/>
                <a:ea typeface="Montserrat"/>
                <a:cs typeface="Montserrat"/>
                <a:sym typeface="Montserrat"/>
              </a:rPr>
              <a:t>encourage better preservation to maintain the sustainability</a:t>
            </a:r>
            <a:r>
              <a:rPr lang="en">
                <a:latin typeface="Montserrat"/>
                <a:ea typeface="Montserrat"/>
                <a:cs typeface="Montserrat"/>
                <a:sym typeface="Montserrat"/>
              </a:rPr>
              <a:t> of bridges in excellent condition </a:t>
            </a:r>
            <a:br>
              <a:rPr lang="en">
                <a:latin typeface="Montserrat"/>
                <a:ea typeface="Montserrat"/>
                <a:cs typeface="Montserrat"/>
                <a:sym typeface="Montserrat"/>
              </a:rPr>
            </a:br>
            <a:r>
              <a:rPr lang="en">
                <a:latin typeface="Montserrat"/>
                <a:ea typeface="Montserrat"/>
                <a:cs typeface="Montserrat"/>
                <a:sym typeface="Montserrat"/>
              </a:rPr>
              <a:t>	→ </a:t>
            </a:r>
            <a:r>
              <a:rPr lang="en">
                <a:highlight>
                  <a:schemeClr val="dk1"/>
                </a:highlight>
                <a:latin typeface="Montserrat"/>
                <a:ea typeface="Montserrat"/>
                <a:cs typeface="Montserrat"/>
                <a:sym typeface="Montserrat"/>
              </a:rPr>
              <a:t>Classification </a:t>
            </a:r>
            <a:r>
              <a:rPr lang="en">
                <a:highlight>
                  <a:schemeClr val="dk1"/>
                </a:highlight>
                <a:latin typeface="Montserrat"/>
                <a:ea typeface="Montserrat"/>
                <a:cs typeface="Montserrat"/>
                <a:sym typeface="Montserrat"/>
              </a:rPr>
              <a:t>Task</a:t>
            </a:r>
            <a:endParaRPr>
              <a:highlight>
                <a:schemeClr val="dk1"/>
              </a:highlight>
              <a:latin typeface="Montserrat"/>
              <a:ea typeface="Montserrat"/>
              <a:cs typeface="Montserrat"/>
              <a:sym typeface="Montserrat"/>
            </a:endParaRPr>
          </a:p>
          <a:p>
            <a:pPr indent="-342900" lvl="0" marL="457200" rtl="0" algn="just">
              <a:spcBef>
                <a:spcPts val="0"/>
              </a:spcBef>
              <a:spcAft>
                <a:spcPts val="0"/>
              </a:spcAft>
              <a:buSzPts val="1800"/>
              <a:buFont typeface="Montserrat"/>
              <a:buAutoNum type="arabicPeriod"/>
            </a:pPr>
            <a:r>
              <a:rPr b="1" lang="en">
                <a:latin typeface="Montserrat"/>
                <a:ea typeface="Montserrat"/>
                <a:cs typeface="Montserrat"/>
                <a:sym typeface="Montserrat"/>
              </a:rPr>
              <a:t>Recommend some bridges</a:t>
            </a:r>
            <a:r>
              <a:rPr lang="en">
                <a:latin typeface="Montserrat"/>
                <a:ea typeface="Montserrat"/>
                <a:cs typeface="Montserrat"/>
                <a:sym typeface="Montserrat"/>
              </a:rPr>
              <a:t> regarding maintenance efforts and costs on top of bridge conditions and other attributes to help government </a:t>
            </a:r>
            <a:r>
              <a:rPr b="1" lang="en">
                <a:latin typeface="Montserrat"/>
                <a:ea typeface="Montserrat"/>
                <a:cs typeface="Montserrat"/>
                <a:sym typeface="Montserrat"/>
              </a:rPr>
              <a:t>strategically allocate the bridge maintenance budget</a:t>
            </a:r>
            <a:r>
              <a:rPr lang="en">
                <a:latin typeface="Montserrat"/>
                <a:ea typeface="Montserrat"/>
                <a:cs typeface="Montserrat"/>
                <a:sym typeface="Montserrat"/>
              </a:rPr>
              <a:t> </a:t>
            </a:r>
            <a:br>
              <a:rPr lang="en">
                <a:latin typeface="Montserrat"/>
                <a:ea typeface="Montserrat"/>
                <a:cs typeface="Montserrat"/>
                <a:sym typeface="Montserrat"/>
              </a:rPr>
            </a:br>
            <a:r>
              <a:rPr lang="en">
                <a:latin typeface="Montserrat"/>
                <a:ea typeface="Montserrat"/>
                <a:cs typeface="Montserrat"/>
                <a:sym typeface="Montserrat"/>
              </a:rPr>
              <a:t>	→ </a:t>
            </a:r>
            <a:r>
              <a:rPr lang="en">
                <a:highlight>
                  <a:schemeClr val="dk1"/>
                </a:highlight>
                <a:latin typeface="Montserrat"/>
                <a:ea typeface="Montserrat"/>
                <a:cs typeface="Montserrat"/>
                <a:sym typeface="Montserrat"/>
              </a:rPr>
              <a:t>Case Studies</a:t>
            </a:r>
            <a:endParaRPr>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sp>
        <p:nvSpPr>
          <p:cNvPr id="90" name="Google Shape;90;p18"/>
          <p:cNvSpPr txBox="1"/>
          <p:nvPr>
            <p:ph idx="1" type="body"/>
          </p:nvPr>
        </p:nvSpPr>
        <p:spPr>
          <a:xfrm>
            <a:off x="311700" y="1234075"/>
            <a:ext cx="8520600" cy="33348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a:latin typeface="Montserrat"/>
                <a:ea typeface="Montserrat"/>
                <a:cs typeface="Montserrat"/>
                <a:sym typeface="Montserrat"/>
              </a:rPr>
              <a:t>Bridge condition dataset</a:t>
            </a:r>
            <a:endParaRPr b="1">
              <a:latin typeface="Montserrat"/>
              <a:ea typeface="Montserrat"/>
              <a:cs typeface="Montserrat"/>
              <a:sym typeface="Montserrat"/>
            </a:endParaRPr>
          </a:p>
          <a:p>
            <a:pPr indent="-325755" lvl="0" marL="457200" rtl="0" algn="l">
              <a:spcBef>
                <a:spcPts val="0"/>
              </a:spcBef>
              <a:spcAft>
                <a:spcPts val="0"/>
              </a:spcAft>
              <a:buSzPct val="100000"/>
              <a:buFont typeface="Montserrat"/>
              <a:buChar char="●"/>
            </a:pPr>
            <a:r>
              <a:rPr lang="en">
                <a:latin typeface="Montserrat"/>
                <a:ea typeface="Montserrat"/>
                <a:cs typeface="Montserrat"/>
                <a:sym typeface="Montserrat"/>
              </a:rPr>
              <a:t>Source: </a:t>
            </a:r>
            <a:r>
              <a:rPr lang="en" u="sng">
                <a:solidFill>
                  <a:schemeClr val="hlink"/>
                </a:solidFill>
                <a:latin typeface="Montserrat"/>
                <a:ea typeface="Montserrat"/>
                <a:cs typeface="Montserrat"/>
                <a:sym typeface="Montserrat"/>
                <a:hlinkClick r:id="rId3"/>
              </a:rPr>
              <a:t>Pennsylvania Department of Transportation (PennDOT) website</a:t>
            </a:r>
            <a:endParaRPr>
              <a:latin typeface="Montserrat"/>
              <a:ea typeface="Montserrat"/>
              <a:cs typeface="Montserrat"/>
              <a:sym typeface="Montserrat"/>
            </a:endParaRPr>
          </a:p>
          <a:p>
            <a:pPr indent="-325755" lvl="0" marL="457200" rtl="0" algn="l">
              <a:spcBef>
                <a:spcPts val="0"/>
              </a:spcBef>
              <a:spcAft>
                <a:spcPts val="0"/>
              </a:spcAft>
              <a:buSzPct val="100000"/>
              <a:buFont typeface="Montserrat"/>
              <a:buChar char="●"/>
            </a:pPr>
            <a:r>
              <a:rPr lang="en">
                <a:latin typeface="Montserrat"/>
                <a:ea typeface="Montserrat"/>
                <a:cs typeface="Montserrat"/>
                <a:sym typeface="Montserrat"/>
              </a:rPr>
              <a:t>1576 rows &amp; 25 columns</a:t>
            </a:r>
            <a:endParaRPr>
              <a:latin typeface="Montserrat"/>
              <a:ea typeface="Montserrat"/>
              <a:cs typeface="Montserrat"/>
              <a:sym typeface="Montserrat"/>
            </a:endParaRPr>
          </a:p>
          <a:p>
            <a:pPr indent="-325755" lvl="0" marL="457200" rtl="0" algn="l">
              <a:spcBef>
                <a:spcPts val="0"/>
              </a:spcBef>
              <a:spcAft>
                <a:spcPts val="0"/>
              </a:spcAft>
              <a:buSzPct val="100000"/>
              <a:buFont typeface="Montserrat"/>
              <a:buChar char="●"/>
            </a:pPr>
            <a:r>
              <a:rPr lang="en">
                <a:latin typeface="Montserrat"/>
                <a:ea typeface="Montserrat"/>
                <a:cs typeface="Montserrat"/>
                <a:sym typeface="Montserrat"/>
              </a:rPr>
              <a:t>Latest condition and attribute information about Allegheny County’s bridges</a:t>
            </a:r>
            <a:endParaRPr>
              <a:latin typeface="Montserrat"/>
              <a:ea typeface="Montserrat"/>
              <a:cs typeface="Montserrat"/>
              <a:sym typeface="Montserrat"/>
            </a:endParaRPr>
          </a:p>
          <a:p>
            <a:pPr indent="0" lvl="0" marL="0" rtl="0" algn="l">
              <a:spcBef>
                <a:spcPts val="1000"/>
              </a:spcBef>
              <a:spcAft>
                <a:spcPts val="0"/>
              </a:spcAft>
              <a:buNone/>
            </a:pPr>
            <a:r>
              <a:rPr b="1" lang="en">
                <a:latin typeface="Montserrat"/>
                <a:ea typeface="Montserrat"/>
                <a:cs typeface="Montserrat"/>
                <a:sym typeface="Montserrat"/>
              </a:rPr>
              <a:t>Crash dataset</a:t>
            </a:r>
            <a:endParaRPr b="1">
              <a:latin typeface="Montserrat"/>
              <a:ea typeface="Montserrat"/>
              <a:cs typeface="Montserrat"/>
              <a:sym typeface="Montserrat"/>
            </a:endParaRPr>
          </a:p>
          <a:p>
            <a:pPr indent="-325755" lvl="0" marL="457200" rtl="0" algn="l">
              <a:spcBef>
                <a:spcPts val="0"/>
              </a:spcBef>
              <a:spcAft>
                <a:spcPts val="0"/>
              </a:spcAft>
              <a:buSzPct val="100000"/>
              <a:buFont typeface="Montserrat"/>
              <a:buChar char="●"/>
            </a:pPr>
            <a:r>
              <a:rPr lang="en">
                <a:latin typeface="Montserrat"/>
                <a:ea typeface="Montserrat"/>
                <a:cs typeface="Montserrat"/>
                <a:sym typeface="Montserrat"/>
              </a:rPr>
              <a:t>Source: </a:t>
            </a:r>
            <a:r>
              <a:rPr lang="en" u="sng">
                <a:solidFill>
                  <a:schemeClr val="hlink"/>
                </a:solidFill>
                <a:latin typeface="Montserrat"/>
                <a:ea typeface="Montserrat"/>
                <a:cs typeface="Montserrat"/>
                <a:sym typeface="Montserrat"/>
                <a:hlinkClick r:id="rId4"/>
              </a:rPr>
              <a:t>The Western Pennsylvania Regional Data Center (WPRDC) website</a:t>
            </a:r>
            <a:endParaRPr>
              <a:latin typeface="Montserrat"/>
              <a:ea typeface="Montserrat"/>
              <a:cs typeface="Montserrat"/>
              <a:sym typeface="Montserrat"/>
            </a:endParaRPr>
          </a:p>
          <a:p>
            <a:pPr indent="-325755" lvl="0" marL="457200" rtl="0" algn="l">
              <a:spcBef>
                <a:spcPts val="0"/>
              </a:spcBef>
              <a:spcAft>
                <a:spcPts val="0"/>
              </a:spcAft>
              <a:buSzPct val="100000"/>
              <a:buFont typeface="Montserrat"/>
              <a:buChar char="●"/>
            </a:pPr>
            <a:r>
              <a:rPr lang="en">
                <a:latin typeface="Montserrat"/>
                <a:ea typeface="Montserrat"/>
                <a:cs typeface="Montserrat"/>
                <a:sym typeface="Montserrat"/>
              </a:rPr>
              <a:t>216624 rows &amp; 190 columns</a:t>
            </a:r>
            <a:endParaRPr>
              <a:latin typeface="Montserrat"/>
              <a:ea typeface="Montserrat"/>
              <a:cs typeface="Montserrat"/>
              <a:sym typeface="Montserrat"/>
            </a:endParaRPr>
          </a:p>
          <a:p>
            <a:pPr indent="-325755" lvl="0" marL="457200" rtl="0" algn="l">
              <a:spcBef>
                <a:spcPts val="0"/>
              </a:spcBef>
              <a:spcAft>
                <a:spcPts val="0"/>
              </a:spcAft>
              <a:buSzPct val="100000"/>
              <a:buFont typeface="Montserrat"/>
              <a:buChar char="●"/>
            </a:pPr>
            <a:r>
              <a:rPr lang="en">
                <a:latin typeface="Montserrat"/>
                <a:ea typeface="Montserrat"/>
                <a:cs typeface="Montserrat"/>
                <a:sym typeface="Montserrat"/>
              </a:rPr>
              <a:t>Cumulative crash data for Allegheny County from 2004 to 2020; interested in the crashes related to “hit bridge”</a:t>
            </a:r>
            <a:endParaRPr>
              <a:latin typeface="Montserrat"/>
              <a:ea typeface="Montserrat"/>
              <a:cs typeface="Montserrat"/>
              <a:sym typeface="Montserrat"/>
            </a:endParaRPr>
          </a:p>
          <a:p>
            <a:pPr indent="0" lvl="0" marL="0" rtl="0" algn="l">
              <a:spcBef>
                <a:spcPts val="1000"/>
              </a:spcBef>
              <a:spcAft>
                <a:spcPts val="0"/>
              </a:spcAft>
              <a:buNone/>
            </a:pPr>
            <a:r>
              <a:rPr b="1" lang="en">
                <a:latin typeface="Montserrat"/>
                <a:ea typeface="Montserrat"/>
                <a:cs typeface="Montserrat"/>
                <a:sym typeface="Montserrat"/>
              </a:rPr>
              <a:t>A more comprehensive bridge dataset</a:t>
            </a:r>
            <a:endParaRPr b="1">
              <a:latin typeface="Montserrat"/>
              <a:ea typeface="Montserrat"/>
              <a:cs typeface="Montserrat"/>
              <a:sym typeface="Montserrat"/>
            </a:endParaRPr>
          </a:p>
          <a:p>
            <a:pPr indent="-325755" lvl="0" marL="457200" rtl="0" algn="l">
              <a:spcBef>
                <a:spcPts val="0"/>
              </a:spcBef>
              <a:spcAft>
                <a:spcPts val="0"/>
              </a:spcAft>
              <a:buSzPct val="100000"/>
              <a:buFont typeface="Montserrat"/>
              <a:buChar char="●"/>
            </a:pPr>
            <a:r>
              <a:rPr lang="en">
                <a:latin typeface="Montserrat"/>
                <a:ea typeface="Montserrat"/>
                <a:cs typeface="Montserrat"/>
                <a:sym typeface="Montserrat"/>
              </a:rPr>
              <a:t>Source: </a:t>
            </a:r>
            <a:r>
              <a:rPr lang="en" u="sng">
                <a:solidFill>
                  <a:schemeClr val="hlink"/>
                </a:solidFill>
                <a:latin typeface="Montserrat"/>
                <a:ea typeface="Montserrat"/>
                <a:cs typeface="Montserrat"/>
                <a:sym typeface="Montserrat"/>
                <a:hlinkClick r:id="rId5"/>
              </a:rPr>
              <a:t>ArcGIS Hub website: Pennsylvania Bridges</a:t>
            </a:r>
            <a:endParaRPr>
              <a:latin typeface="Montserrat"/>
              <a:ea typeface="Montserrat"/>
              <a:cs typeface="Montserrat"/>
              <a:sym typeface="Montserrat"/>
            </a:endParaRPr>
          </a:p>
          <a:p>
            <a:pPr indent="-325755" lvl="0" marL="457200" rtl="0" algn="l">
              <a:spcBef>
                <a:spcPts val="0"/>
              </a:spcBef>
              <a:spcAft>
                <a:spcPts val="0"/>
              </a:spcAft>
              <a:buSzPct val="100000"/>
              <a:buFont typeface="Montserrat"/>
              <a:buChar char="●"/>
            </a:pPr>
            <a:r>
              <a:rPr lang="en">
                <a:latin typeface="Montserrat"/>
                <a:ea typeface="Montserrat"/>
                <a:cs typeface="Montserrat"/>
                <a:sym typeface="Montserrat"/>
              </a:rPr>
              <a:t>1582 rows &amp; 173 columns</a:t>
            </a:r>
            <a:endParaRPr>
              <a:latin typeface="Montserrat"/>
              <a:ea typeface="Montserrat"/>
              <a:cs typeface="Montserrat"/>
              <a:sym typeface="Montserrat"/>
            </a:endParaRPr>
          </a:p>
          <a:p>
            <a:pPr indent="-325755" lvl="0" marL="457200" rtl="0" algn="l">
              <a:spcBef>
                <a:spcPts val="0"/>
              </a:spcBef>
              <a:spcAft>
                <a:spcPts val="0"/>
              </a:spcAft>
              <a:buSzPct val="100000"/>
              <a:buFont typeface="Montserrat"/>
              <a:buChar char="●"/>
            </a:pPr>
            <a:r>
              <a:rPr lang="en">
                <a:latin typeface="Montserrat"/>
                <a:ea typeface="Montserrat"/>
                <a:cs typeface="Montserrat"/>
                <a:sym typeface="Montserrat"/>
              </a:rPr>
              <a:t>More comprehensive data about bridges in Allegheny county</a:t>
            </a:r>
            <a:endParaRPr>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96" name="Google Shape;96;p19"/>
          <p:cNvSpPr/>
          <p:nvPr/>
        </p:nvSpPr>
        <p:spPr>
          <a:xfrm>
            <a:off x="83700" y="1864525"/>
            <a:ext cx="1667700" cy="920400"/>
          </a:xfrm>
          <a:prstGeom prst="homePlate">
            <a:avLst>
              <a:gd fmla="val 50000" name="adj"/>
            </a:avLst>
          </a:prstGeom>
          <a:solidFill>
            <a:srgbClr val="F8E7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latin typeface="Montserrat"/>
                <a:ea typeface="Montserrat"/>
                <a:cs typeface="Montserrat"/>
                <a:sym typeface="Montserrat"/>
              </a:rPr>
              <a:t>Background studies</a:t>
            </a:r>
            <a:endParaRPr b="1" sz="1500">
              <a:latin typeface="Montserrat"/>
              <a:ea typeface="Montserrat"/>
              <a:cs typeface="Montserrat"/>
              <a:sym typeface="Montserrat"/>
            </a:endParaRPr>
          </a:p>
        </p:txBody>
      </p:sp>
      <p:sp>
        <p:nvSpPr>
          <p:cNvPr id="97" name="Google Shape;97;p19"/>
          <p:cNvSpPr/>
          <p:nvPr/>
        </p:nvSpPr>
        <p:spPr>
          <a:xfrm>
            <a:off x="1355175" y="1864525"/>
            <a:ext cx="2015400" cy="920400"/>
          </a:xfrm>
          <a:prstGeom prst="chevron">
            <a:avLst>
              <a:gd fmla="val 50000" name="adj"/>
            </a:avLst>
          </a:prstGeom>
          <a:solidFill>
            <a:srgbClr val="F7F0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latin typeface="Montserrat"/>
                <a:ea typeface="Montserrat"/>
                <a:cs typeface="Montserrat"/>
                <a:sym typeface="Montserrat"/>
              </a:rPr>
              <a:t>Features selection</a:t>
            </a:r>
            <a:endParaRPr b="1" sz="1500">
              <a:latin typeface="Montserrat"/>
              <a:ea typeface="Montserrat"/>
              <a:cs typeface="Montserrat"/>
              <a:sym typeface="Montserrat"/>
            </a:endParaRPr>
          </a:p>
        </p:txBody>
      </p:sp>
      <p:sp>
        <p:nvSpPr>
          <p:cNvPr id="98" name="Google Shape;98;p19"/>
          <p:cNvSpPr/>
          <p:nvPr/>
        </p:nvSpPr>
        <p:spPr>
          <a:xfrm>
            <a:off x="2993800" y="1864525"/>
            <a:ext cx="2576700" cy="920400"/>
          </a:xfrm>
          <a:prstGeom prst="chevron">
            <a:avLst>
              <a:gd fmla="val 50000" name="adj"/>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latin typeface="Montserrat"/>
                <a:ea typeface="Montserrat"/>
                <a:cs typeface="Montserrat"/>
                <a:sym typeface="Montserrat"/>
              </a:rPr>
              <a:t>Data preprocessing</a:t>
            </a:r>
            <a:endParaRPr b="1" sz="1500">
              <a:latin typeface="Montserrat"/>
              <a:ea typeface="Montserrat"/>
              <a:cs typeface="Montserrat"/>
              <a:sym typeface="Montserrat"/>
            </a:endParaRPr>
          </a:p>
        </p:txBody>
      </p:sp>
      <p:sp>
        <p:nvSpPr>
          <p:cNvPr id="99" name="Google Shape;99;p19"/>
          <p:cNvSpPr/>
          <p:nvPr/>
        </p:nvSpPr>
        <p:spPr>
          <a:xfrm>
            <a:off x="5192000" y="1864525"/>
            <a:ext cx="2208300" cy="920400"/>
          </a:xfrm>
          <a:prstGeom prst="chevron">
            <a:avLst>
              <a:gd fmla="val 50000" name="adj"/>
            </a:avLst>
          </a:prstGeom>
          <a:solidFill>
            <a:srgbClr val="7EE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latin typeface="Montserrat"/>
                <a:ea typeface="Montserrat"/>
                <a:cs typeface="Montserrat"/>
                <a:sym typeface="Montserrat"/>
              </a:rPr>
              <a:t>Model selection</a:t>
            </a:r>
            <a:endParaRPr b="1" sz="1500">
              <a:latin typeface="Montserrat"/>
              <a:ea typeface="Montserrat"/>
              <a:cs typeface="Montserrat"/>
              <a:sym typeface="Montserrat"/>
            </a:endParaRPr>
          </a:p>
        </p:txBody>
      </p:sp>
      <p:sp>
        <p:nvSpPr>
          <p:cNvPr id="100" name="Google Shape;100;p19"/>
          <p:cNvSpPr/>
          <p:nvPr/>
        </p:nvSpPr>
        <p:spPr>
          <a:xfrm>
            <a:off x="7044900" y="1864525"/>
            <a:ext cx="2015400" cy="920400"/>
          </a:xfrm>
          <a:prstGeom prst="chevron">
            <a:avLst>
              <a:gd fmla="val 50000" name="adj"/>
            </a:avLst>
          </a:prstGeom>
          <a:solidFill>
            <a:srgbClr val="01AF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latin typeface="Montserrat"/>
                <a:ea typeface="Montserrat"/>
                <a:cs typeface="Montserrat"/>
                <a:sym typeface="Montserrat"/>
              </a:rPr>
              <a:t>Case Studies</a:t>
            </a:r>
            <a:endParaRPr b="1" sz="15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06" name="Google Shape;106;p20"/>
          <p:cNvSpPr/>
          <p:nvPr/>
        </p:nvSpPr>
        <p:spPr>
          <a:xfrm>
            <a:off x="83700" y="1142900"/>
            <a:ext cx="1628400" cy="572700"/>
          </a:xfrm>
          <a:prstGeom prst="homePlate">
            <a:avLst>
              <a:gd fmla="val 50000" name="adj"/>
            </a:avLst>
          </a:prstGeom>
          <a:solidFill>
            <a:srgbClr val="F8E7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latin typeface="Montserrat"/>
                <a:ea typeface="Montserrat"/>
                <a:cs typeface="Montserrat"/>
                <a:sym typeface="Montserrat"/>
              </a:rPr>
              <a:t>Background studies</a:t>
            </a:r>
            <a:endParaRPr b="1" sz="1500">
              <a:latin typeface="Montserrat"/>
              <a:ea typeface="Montserrat"/>
              <a:cs typeface="Montserrat"/>
              <a:sym typeface="Montserrat"/>
            </a:endParaRPr>
          </a:p>
        </p:txBody>
      </p:sp>
      <p:sp>
        <p:nvSpPr>
          <p:cNvPr id="107" name="Google Shape;107;p20"/>
          <p:cNvSpPr/>
          <p:nvPr/>
        </p:nvSpPr>
        <p:spPr>
          <a:xfrm>
            <a:off x="1497000" y="1142900"/>
            <a:ext cx="1734900" cy="5727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Features selection</a:t>
            </a:r>
            <a:endParaRPr sz="1500">
              <a:latin typeface="Montserrat"/>
              <a:ea typeface="Montserrat"/>
              <a:cs typeface="Montserrat"/>
              <a:sym typeface="Montserrat"/>
            </a:endParaRPr>
          </a:p>
        </p:txBody>
      </p:sp>
      <p:sp>
        <p:nvSpPr>
          <p:cNvPr id="108" name="Google Shape;108;p20"/>
          <p:cNvSpPr/>
          <p:nvPr/>
        </p:nvSpPr>
        <p:spPr>
          <a:xfrm>
            <a:off x="3009325" y="1142900"/>
            <a:ext cx="2418300" cy="5727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Data preprocessing</a:t>
            </a:r>
            <a:endParaRPr sz="1500">
              <a:latin typeface="Montserrat"/>
              <a:ea typeface="Montserrat"/>
              <a:cs typeface="Montserrat"/>
              <a:sym typeface="Montserrat"/>
            </a:endParaRPr>
          </a:p>
        </p:txBody>
      </p:sp>
      <p:sp>
        <p:nvSpPr>
          <p:cNvPr id="109" name="Google Shape;109;p20"/>
          <p:cNvSpPr/>
          <p:nvPr/>
        </p:nvSpPr>
        <p:spPr>
          <a:xfrm>
            <a:off x="5192000" y="1142900"/>
            <a:ext cx="2093400" cy="5727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Model selection</a:t>
            </a:r>
            <a:endParaRPr sz="1500">
              <a:latin typeface="Montserrat"/>
              <a:ea typeface="Montserrat"/>
              <a:cs typeface="Montserrat"/>
              <a:sym typeface="Montserrat"/>
            </a:endParaRPr>
          </a:p>
        </p:txBody>
      </p:sp>
      <p:sp>
        <p:nvSpPr>
          <p:cNvPr id="110" name="Google Shape;110;p20"/>
          <p:cNvSpPr/>
          <p:nvPr/>
        </p:nvSpPr>
        <p:spPr>
          <a:xfrm>
            <a:off x="7044900" y="1142900"/>
            <a:ext cx="2015400" cy="5727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Case Studies</a:t>
            </a:r>
            <a:endParaRPr sz="1500">
              <a:latin typeface="Montserrat"/>
              <a:ea typeface="Montserrat"/>
              <a:cs typeface="Montserrat"/>
              <a:sym typeface="Montserrat"/>
            </a:endParaRPr>
          </a:p>
        </p:txBody>
      </p:sp>
      <p:pic>
        <p:nvPicPr>
          <p:cNvPr id="111" name="Google Shape;111;p20"/>
          <p:cNvPicPr preferRelativeResize="0"/>
          <p:nvPr/>
        </p:nvPicPr>
        <p:blipFill rotWithShape="1">
          <a:blip r:embed="rId3">
            <a:alphaModFix/>
          </a:blip>
          <a:srcRect b="15404" l="0" r="0" t="0"/>
          <a:stretch/>
        </p:blipFill>
        <p:spPr>
          <a:xfrm>
            <a:off x="-68700" y="1840775"/>
            <a:ext cx="4733684" cy="1304637"/>
          </a:xfrm>
          <a:prstGeom prst="rect">
            <a:avLst/>
          </a:prstGeom>
          <a:noFill/>
          <a:ln>
            <a:noFill/>
          </a:ln>
        </p:spPr>
      </p:pic>
      <p:pic>
        <p:nvPicPr>
          <p:cNvPr id="112" name="Google Shape;112;p20"/>
          <p:cNvPicPr preferRelativeResize="0"/>
          <p:nvPr/>
        </p:nvPicPr>
        <p:blipFill rotWithShape="1">
          <a:blip r:embed="rId4">
            <a:alphaModFix/>
          </a:blip>
          <a:srcRect b="2595" l="1401" r="1294" t="2347"/>
          <a:stretch/>
        </p:blipFill>
        <p:spPr>
          <a:xfrm>
            <a:off x="404150" y="3278025"/>
            <a:ext cx="3615799" cy="1673550"/>
          </a:xfrm>
          <a:prstGeom prst="rect">
            <a:avLst/>
          </a:prstGeom>
          <a:noFill/>
          <a:ln>
            <a:noFill/>
          </a:ln>
        </p:spPr>
      </p:pic>
      <p:pic>
        <p:nvPicPr>
          <p:cNvPr id="113" name="Google Shape;113;p20"/>
          <p:cNvPicPr preferRelativeResize="0"/>
          <p:nvPr/>
        </p:nvPicPr>
        <p:blipFill rotWithShape="1">
          <a:blip r:embed="rId5">
            <a:alphaModFix/>
          </a:blip>
          <a:srcRect b="0" l="0" r="0" t="12694"/>
          <a:stretch/>
        </p:blipFill>
        <p:spPr>
          <a:xfrm>
            <a:off x="4572000" y="1933650"/>
            <a:ext cx="4534851" cy="3032421"/>
          </a:xfrm>
          <a:prstGeom prst="rect">
            <a:avLst/>
          </a:prstGeom>
          <a:noFill/>
          <a:ln>
            <a:noFill/>
          </a:ln>
        </p:spPr>
      </p:pic>
      <p:sp>
        <p:nvSpPr>
          <p:cNvPr id="114" name="Google Shape;114;p20"/>
          <p:cNvSpPr/>
          <p:nvPr/>
        </p:nvSpPr>
        <p:spPr>
          <a:xfrm>
            <a:off x="7233500" y="2604050"/>
            <a:ext cx="1680600" cy="399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0"/>
          <p:cNvSpPr/>
          <p:nvPr/>
        </p:nvSpPr>
        <p:spPr>
          <a:xfrm>
            <a:off x="7233500" y="3248900"/>
            <a:ext cx="527700" cy="370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txBox="1"/>
          <p:nvPr/>
        </p:nvSpPr>
        <p:spPr>
          <a:xfrm>
            <a:off x="7705875" y="4627375"/>
            <a:ext cx="183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Source: PennDOT</a:t>
            </a:r>
            <a:endParaRPr sz="1000">
              <a:solidFill>
                <a:schemeClr val="dk2"/>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22" name="Google Shape;122;p21"/>
          <p:cNvSpPr/>
          <p:nvPr/>
        </p:nvSpPr>
        <p:spPr>
          <a:xfrm>
            <a:off x="83700" y="1142900"/>
            <a:ext cx="1628400" cy="572700"/>
          </a:xfrm>
          <a:prstGeom prst="homePlat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Background studies</a:t>
            </a:r>
            <a:endParaRPr sz="1500">
              <a:latin typeface="Montserrat"/>
              <a:ea typeface="Montserrat"/>
              <a:cs typeface="Montserrat"/>
              <a:sym typeface="Montserrat"/>
            </a:endParaRPr>
          </a:p>
        </p:txBody>
      </p:sp>
      <p:sp>
        <p:nvSpPr>
          <p:cNvPr id="123" name="Google Shape;123;p21"/>
          <p:cNvSpPr/>
          <p:nvPr/>
        </p:nvSpPr>
        <p:spPr>
          <a:xfrm>
            <a:off x="1497000" y="1142900"/>
            <a:ext cx="1734900" cy="572700"/>
          </a:xfrm>
          <a:prstGeom prst="chevron">
            <a:avLst>
              <a:gd fmla="val 50000" name="adj"/>
            </a:avLst>
          </a:prstGeom>
          <a:solidFill>
            <a:srgbClr val="F7F0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latin typeface="Montserrat"/>
                <a:ea typeface="Montserrat"/>
                <a:cs typeface="Montserrat"/>
                <a:sym typeface="Montserrat"/>
              </a:rPr>
              <a:t>Features selection</a:t>
            </a:r>
            <a:endParaRPr b="1" sz="1500">
              <a:latin typeface="Montserrat"/>
              <a:ea typeface="Montserrat"/>
              <a:cs typeface="Montserrat"/>
              <a:sym typeface="Montserrat"/>
            </a:endParaRPr>
          </a:p>
        </p:txBody>
      </p:sp>
      <p:sp>
        <p:nvSpPr>
          <p:cNvPr id="124" name="Google Shape;124;p21"/>
          <p:cNvSpPr/>
          <p:nvPr/>
        </p:nvSpPr>
        <p:spPr>
          <a:xfrm>
            <a:off x="3009325" y="1142900"/>
            <a:ext cx="2418300" cy="5727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Data preprocessing</a:t>
            </a:r>
            <a:endParaRPr sz="1500">
              <a:latin typeface="Montserrat"/>
              <a:ea typeface="Montserrat"/>
              <a:cs typeface="Montserrat"/>
              <a:sym typeface="Montserrat"/>
            </a:endParaRPr>
          </a:p>
        </p:txBody>
      </p:sp>
      <p:sp>
        <p:nvSpPr>
          <p:cNvPr id="125" name="Google Shape;125;p21"/>
          <p:cNvSpPr/>
          <p:nvPr/>
        </p:nvSpPr>
        <p:spPr>
          <a:xfrm>
            <a:off x="5192000" y="1142900"/>
            <a:ext cx="2093400" cy="5727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Model selection</a:t>
            </a:r>
            <a:endParaRPr sz="1500">
              <a:latin typeface="Montserrat"/>
              <a:ea typeface="Montserrat"/>
              <a:cs typeface="Montserrat"/>
              <a:sym typeface="Montserrat"/>
            </a:endParaRPr>
          </a:p>
        </p:txBody>
      </p:sp>
      <p:sp>
        <p:nvSpPr>
          <p:cNvPr id="126" name="Google Shape;126;p21"/>
          <p:cNvSpPr/>
          <p:nvPr/>
        </p:nvSpPr>
        <p:spPr>
          <a:xfrm>
            <a:off x="7044900" y="1142900"/>
            <a:ext cx="2015400" cy="572700"/>
          </a:xfrm>
          <a:prstGeom prst="chevron">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Montserrat"/>
                <a:ea typeface="Montserrat"/>
                <a:cs typeface="Montserrat"/>
                <a:sym typeface="Montserrat"/>
              </a:rPr>
              <a:t>Case Studies</a:t>
            </a:r>
            <a:endParaRPr sz="1500">
              <a:latin typeface="Montserrat"/>
              <a:ea typeface="Montserrat"/>
              <a:cs typeface="Montserrat"/>
              <a:sym typeface="Montserrat"/>
            </a:endParaRPr>
          </a:p>
        </p:txBody>
      </p:sp>
      <p:sp>
        <p:nvSpPr>
          <p:cNvPr id="127" name="Google Shape;127;p21"/>
          <p:cNvSpPr txBox="1"/>
          <p:nvPr>
            <p:ph idx="1" type="body"/>
          </p:nvPr>
        </p:nvSpPr>
        <p:spPr>
          <a:xfrm>
            <a:off x="311700" y="1840775"/>
            <a:ext cx="8520600" cy="33348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a:latin typeface="Montserrat"/>
                <a:ea typeface="Montserrat"/>
                <a:cs typeface="Montserrat"/>
                <a:sym typeface="Montserrat"/>
              </a:rPr>
              <a:t>Bridge condition dataset</a:t>
            </a:r>
            <a:endParaRPr b="1">
              <a:latin typeface="Montserrat"/>
              <a:ea typeface="Montserrat"/>
              <a:cs typeface="Montserrat"/>
              <a:sym typeface="Montserrat"/>
            </a:endParaRPr>
          </a:p>
          <a:p>
            <a:pPr indent="-317182" lvl="0" marL="457200" rtl="0" algn="l">
              <a:spcBef>
                <a:spcPts val="0"/>
              </a:spcBef>
              <a:spcAft>
                <a:spcPts val="0"/>
              </a:spcAft>
              <a:buSzPct val="100000"/>
              <a:buFont typeface="Montserrat"/>
              <a:buChar char="●"/>
            </a:pPr>
            <a:r>
              <a:rPr lang="en">
                <a:latin typeface="Montserrat"/>
                <a:ea typeface="Montserrat"/>
                <a:cs typeface="Montserrat"/>
                <a:sym typeface="Montserrat"/>
              </a:rPr>
              <a:t>Selected 15 out of 25 columns</a:t>
            </a:r>
            <a:endParaRPr>
              <a:latin typeface="Montserrat"/>
              <a:ea typeface="Montserrat"/>
              <a:cs typeface="Montserrat"/>
              <a:sym typeface="Montserrat"/>
            </a:endParaRPr>
          </a:p>
          <a:p>
            <a:pPr indent="-317182" lvl="0" marL="457200" rtl="0" algn="l">
              <a:spcBef>
                <a:spcPts val="0"/>
              </a:spcBef>
              <a:spcAft>
                <a:spcPts val="0"/>
              </a:spcAft>
              <a:buSzPct val="100000"/>
              <a:buFont typeface="Montserrat"/>
              <a:buChar char="●"/>
            </a:pPr>
            <a:r>
              <a:rPr lang="en">
                <a:latin typeface="Montserrat"/>
                <a:ea typeface="Montserrat"/>
                <a:cs typeface="Montserrat"/>
                <a:sym typeface="Montserrat"/>
              </a:rPr>
              <a:t>Drop the columns that is not related to bridge condition and has too many missing values </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Crash dataset</a:t>
            </a:r>
            <a:endParaRPr b="1">
              <a:latin typeface="Montserrat"/>
              <a:ea typeface="Montserrat"/>
              <a:cs typeface="Montserrat"/>
              <a:sym typeface="Montserrat"/>
            </a:endParaRPr>
          </a:p>
          <a:p>
            <a:pPr indent="-317182" lvl="0" marL="457200" rtl="0" algn="l">
              <a:spcBef>
                <a:spcPts val="0"/>
              </a:spcBef>
              <a:spcAft>
                <a:spcPts val="0"/>
              </a:spcAft>
              <a:buSzPct val="100000"/>
              <a:buFont typeface="Montserrat"/>
              <a:buChar char="●"/>
            </a:pPr>
            <a:r>
              <a:rPr lang="en">
                <a:latin typeface="Montserrat"/>
                <a:ea typeface="Montserrat"/>
                <a:cs typeface="Montserrat"/>
                <a:sym typeface="Montserrat"/>
              </a:rPr>
              <a:t>Goal: finding the number of times a crash happened on a specific bridge</a:t>
            </a:r>
            <a:endParaRPr>
              <a:latin typeface="Montserrat"/>
              <a:ea typeface="Montserrat"/>
              <a:cs typeface="Montserrat"/>
              <a:sym typeface="Montserrat"/>
            </a:endParaRPr>
          </a:p>
          <a:p>
            <a:pPr indent="-317182" lvl="0" marL="457200" rtl="0" algn="l">
              <a:spcBef>
                <a:spcPts val="0"/>
              </a:spcBef>
              <a:spcAft>
                <a:spcPts val="0"/>
              </a:spcAft>
              <a:buSzPct val="100000"/>
              <a:buFont typeface="Montserrat"/>
              <a:buChar char="●"/>
            </a:pPr>
            <a:r>
              <a:rPr lang="en">
                <a:latin typeface="Montserrat"/>
                <a:ea typeface="Montserrat"/>
                <a:cs typeface="Montserrat"/>
                <a:sym typeface="Montserrat"/>
              </a:rPr>
              <a:t>Selected 3 out of 190 columns: latitude, longitude, and flag whether the crash hit the bridge or not</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A more comprehensive bridge dataset</a:t>
            </a:r>
            <a:endParaRPr b="1">
              <a:latin typeface="Montserrat"/>
              <a:ea typeface="Montserrat"/>
              <a:cs typeface="Montserrat"/>
              <a:sym typeface="Montserrat"/>
            </a:endParaRPr>
          </a:p>
          <a:p>
            <a:pPr indent="-317182" lvl="0" marL="457200" rtl="0" algn="l">
              <a:spcBef>
                <a:spcPts val="0"/>
              </a:spcBef>
              <a:spcAft>
                <a:spcPts val="0"/>
              </a:spcAft>
              <a:buSzPct val="100000"/>
              <a:buFont typeface="Montserrat"/>
              <a:buChar char="●"/>
            </a:pPr>
            <a:r>
              <a:rPr lang="en">
                <a:latin typeface="Montserrat"/>
                <a:ea typeface="Montserrat"/>
                <a:cs typeface="Montserrat"/>
                <a:sym typeface="Montserrat"/>
              </a:rPr>
              <a:t>Goal: getting the latitude and longitude data to join the bridge and crash dataset</a:t>
            </a:r>
            <a:endParaRPr>
              <a:latin typeface="Montserrat"/>
              <a:ea typeface="Montserrat"/>
              <a:cs typeface="Montserrat"/>
              <a:sym typeface="Montserrat"/>
            </a:endParaRPr>
          </a:p>
          <a:p>
            <a:pPr indent="-317182" lvl="0" marL="457200" rtl="0" algn="l">
              <a:spcBef>
                <a:spcPts val="0"/>
              </a:spcBef>
              <a:spcAft>
                <a:spcPts val="0"/>
              </a:spcAft>
              <a:buSzPct val="100000"/>
              <a:buFont typeface="Montserrat"/>
              <a:buChar char="●"/>
            </a:pPr>
            <a:r>
              <a:rPr lang="en">
                <a:latin typeface="Montserrat"/>
                <a:ea typeface="Montserrat"/>
                <a:cs typeface="Montserrat"/>
                <a:sym typeface="Montserrat"/>
              </a:rPr>
              <a:t>Found other features that affect bridge conditions, such as reconstruction year and rehabilitation/replacement eligibility</a:t>
            </a:r>
            <a:endParaRPr>
              <a:latin typeface="Montserrat"/>
              <a:ea typeface="Montserrat"/>
              <a:cs typeface="Montserrat"/>
              <a:sym typeface="Montserrat"/>
            </a:endParaRPr>
          </a:p>
          <a:p>
            <a:pPr indent="-317182" lvl="0" marL="457200" rtl="0" algn="l">
              <a:spcBef>
                <a:spcPts val="0"/>
              </a:spcBef>
              <a:spcAft>
                <a:spcPts val="0"/>
              </a:spcAft>
              <a:buSzPct val="100000"/>
              <a:buFont typeface="Montserrat"/>
              <a:buChar char="●"/>
            </a:pPr>
            <a:r>
              <a:rPr lang="en">
                <a:latin typeface="Montserrat"/>
                <a:ea typeface="Montserrat"/>
                <a:cs typeface="Montserrat"/>
                <a:sym typeface="Montserrat"/>
              </a:rPr>
              <a:t>Selected 10 out of 173 columns</a:t>
            </a: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